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0" r:id="rId1"/>
  </p:sldMasterIdLst>
  <p:notesMasterIdLst>
    <p:notesMasterId r:id="rId24"/>
  </p:notesMasterIdLst>
  <p:sldIdLst>
    <p:sldId id="279" r:id="rId2"/>
    <p:sldId id="278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64" d="100"/>
          <a:sy n="64" d="100"/>
        </p:scale>
        <p:origin x="7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6967F9-F43E-4EF6-8E3B-A81C35029D59}" type="datetimeFigureOut">
              <a:rPr lang="en-IN" smtClean="0"/>
              <a:t>10-05-2020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01230-3677-478D-87F9-B3A750F0796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94638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01230-3677-478D-87F9-B3A750F07960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31262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9E61B-EFA5-40FE-9793-58843D823B48}" type="datetime1">
              <a:rPr lang="en-IN" smtClean="0"/>
              <a:t>10-05-2020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Presentation by Asst. Prof. VINODKUMAR ASHOK PRADHAN, SMM Murgud, Dist. Kolhapur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4BB86-C3F3-42EC-8C9B-47D50DEC1F8D}" type="slidenum">
              <a:rPr lang="en-IN" smtClean="0"/>
              <a:t>‹#›</a:t>
            </a:fld>
            <a:endParaRPr lang="en-IN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045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91440" rIns="45720" bIns="9144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215E4-5715-44EA-AC2D-4A4B1CE1E73F}" type="datetime1">
              <a:rPr lang="en-IN" smtClean="0"/>
              <a:t>10-05-2020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Presentation by Asst. Prof. VINODKUMAR ASHOK PRADHAN, SMM Murgud, Dist. Kolhapur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4BB86-C3F3-42EC-8C9B-47D50DEC1F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69183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91440" rIns="45720" bIns="9144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3204D-D8E1-4E6C-9C3D-18AF1714031F}" type="datetime1">
              <a:rPr lang="en-IN" smtClean="0"/>
              <a:t>10-05-2020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Presentation by Asst. Prof. VINODKUMAR ASHOK PRADHAN, SMM Murgud, Dist. Kolhapur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4BB86-C3F3-42EC-8C9B-47D50DEC1F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7482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9B630-5F53-4EF0-A52D-A4AF9CFF82BC}" type="datetime1">
              <a:rPr lang="en-IN" smtClean="0"/>
              <a:t>10-05-2020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Presentation by Asst. Prof. VINODKUMAR ASHOK PRADHAN, SMM Murgud, Dist. Kolhapur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4BB86-C3F3-42EC-8C9B-47D50DEC1F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36163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F466-4431-4E81-B12C-547B86D9D0E0}" type="datetime1">
              <a:rPr lang="en-IN" smtClean="0"/>
              <a:t>10-05-2020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Presentation by Asst. Prof. VINODKUMAR ASHOK PRADHAN, SMM Murgud, Dist. Kolhapur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4BB86-C3F3-42EC-8C9B-47D50DEC1F8D}" type="slidenum">
              <a:rPr lang="en-IN" smtClean="0"/>
              <a:t>‹#›</a:t>
            </a:fld>
            <a:endParaRPr lang="en-IN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2908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3616D-1625-4E66-8C16-F7F070D8998B}" type="datetime1">
              <a:rPr lang="en-IN" smtClean="0"/>
              <a:t>10-05-2020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Presentation by Asst. Prof. VINODKUMAR ASHOK PRADHAN, SMM Murgud, Dist. Kolhapur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4BB86-C3F3-42EC-8C9B-47D50DEC1F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33376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1AEFE-2EF9-4BE5-90F7-ADDA4AFCC082}" type="datetime1">
              <a:rPr lang="en-IN" smtClean="0"/>
              <a:t>10-05-2020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Presentation by Asst. Prof. VINODKUMAR ASHOK PRADHAN, SMM Murgud, Dist. Kolhapur</a:t>
            </a:r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4BB86-C3F3-42EC-8C9B-47D50DEC1F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06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5422-5F36-4D9E-A6B7-DF95392F7202}" type="datetime1">
              <a:rPr lang="en-IN" smtClean="0"/>
              <a:t>10-05-2020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Presentation by Asst. Prof. VINODKUMAR ASHOK PRADHAN, SMM Murgud, Dist. Kolhapur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4BB86-C3F3-42EC-8C9B-47D50DEC1F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68165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81A4F-8E6B-4B25-82D8-3515CA1D41F1}" type="datetime1">
              <a:rPr lang="en-IN" smtClean="0"/>
              <a:t>10-05-2020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IN" smtClean="0"/>
              <a:t>Presentation by Asst. Prof. VINODKUMAR ASHOK PRADHAN, SMM Murgud, Dist. Kolhapur</a:t>
            </a:r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4BB86-C3F3-42EC-8C9B-47D50DEC1F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93813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303809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E0CAC71B-830F-4AC8-8CB4-95E34FE3CCE7}" type="datetime1">
              <a:rPr lang="en-IN" smtClean="0"/>
              <a:t>10-05-2020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IN" smtClean="0"/>
              <a:t>Presentation by Asst. Prof. VINODKUMAR ASHOK PRADHAN, SMM Murgud, Dist. Kolhapur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3B4BB86-C3F3-42EC-8C9B-47D50DEC1F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68289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1">
              <a:lumMod val="50000"/>
              <a:lumOff val="5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3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FAF6641-17C4-45A2-8D0C-DE8FEF77F0E0}" type="datetime1">
              <a:rPr lang="en-IN" smtClean="0"/>
              <a:t>10-05-2020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IN" smtClean="0"/>
              <a:t>Presentation by Asst. Prof. VINODKUMAR ASHOK PRADHAN, SMM Murgud, Dist. Kolhapur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3B4BB86-C3F3-42EC-8C9B-47D50DEC1F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66736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" y="6400800"/>
            <a:ext cx="9143989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9894C96-10C3-4C15-8C37-14F284EFBF62}" type="datetime1">
              <a:rPr lang="en-IN" smtClean="0"/>
              <a:t>10-05-2020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IN" smtClean="0"/>
              <a:t>Presentation by Asst. Prof. VINODKUMAR ASHOK PRADHAN, SMM Murgud, Dist. Kolhapur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3B4BB86-C3F3-42EC-8C9B-47D50DEC1F8D}" type="slidenum">
              <a:rPr lang="en-IN" smtClean="0"/>
              <a:t>‹#›</a:t>
            </a:fld>
            <a:endParaRPr lang="en-IN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81417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3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2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5.png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5.pn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5.png"/><Relationship Id="rId4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4970" y="344770"/>
            <a:ext cx="9039069" cy="146903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Sant Gadge Baba Amravati University, Amravati</a:t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800" b="1" dirty="0" smtClean="0">
                <a:solidFill>
                  <a:srgbClr val="FFFF00"/>
                </a:solidFill>
              </a:rPr>
              <a:t>Department of Lifelong Learning and Extention </a:t>
            </a:r>
            <a:br>
              <a:rPr lang="en-US" sz="2800" b="1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in collaboration with </a:t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3600" b="1" dirty="0" smtClean="0">
                <a:solidFill>
                  <a:srgbClr val="FFFF00"/>
                </a:solidFill>
              </a:rPr>
              <a:t>Loknayak Bapuji Aney Mahila Mahavidyalaya, Yavatmal</a:t>
            </a:r>
            <a:endParaRPr lang="en-IN" sz="3600" b="1" dirty="0">
              <a:solidFill>
                <a:srgbClr val="FFFF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4971" y="2237072"/>
            <a:ext cx="9039068" cy="2110071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40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POWERPOINT PRESENTATION COMPETITION </a:t>
            </a:r>
          </a:p>
          <a:p>
            <a:pPr algn="ctr"/>
            <a:r>
              <a:rPr lang="en-US" sz="40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FOR PROFESSORS – 2020</a:t>
            </a:r>
          </a:p>
          <a:p>
            <a:pPr algn="ctr"/>
            <a:r>
              <a:rPr lang="en-US" dirty="0" smtClean="0"/>
              <a:t>An initiative to develop e-content</a:t>
            </a:r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Presentation by Asst. Prof. VINODKUMAR ASHOK PRADHAN, SMM Murgud, Dist. Kolhapur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4BB86-C3F3-42EC-8C9B-47D50DEC1F8D}" type="slidenum">
              <a:rPr lang="en-IN" smtClean="0"/>
              <a:t>1</a:t>
            </a:fld>
            <a:endParaRPr lang="en-IN"/>
          </a:p>
        </p:txBody>
      </p:sp>
      <p:sp>
        <p:nvSpPr>
          <p:cNvPr id="8" name="Subtitle 4"/>
          <p:cNvSpPr txBox="1">
            <a:spLocks/>
          </p:cNvSpPr>
          <p:nvPr/>
        </p:nvSpPr>
        <p:spPr>
          <a:xfrm>
            <a:off x="2293496" y="4916777"/>
            <a:ext cx="6640643" cy="1225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3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name of the Participant:</a:t>
            </a:r>
          </a:p>
          <a:p>
            <a:pPr algn="ctr"/>
            <a:r>
              <a:rPr lang="en-US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Mr. VINODKUMAR ASHOK PRADHAN </a:t>
            </a:r>
            <a:endParaRPr lang="en-IN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43" y="4470496"/>
            <a:ext cx="1917672" cy="18057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1184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8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25084" y="765368"/>
            <a:ext cx="8679766" cy="5424417"/>
          </a:xfrm>
        </p:spPr>
        <p:txBody>
          <a:bodyPr numCol="2">
            <a:noAutofit/>
          </a:bodyPr>
          <a:lstStyle/>
          <a:p>
            <a:pPr>
              <a:lnSpc>
                <a:spcPct val="120000"/>
              </a:lnSpc>
            </a:pPr>
            <a: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 but this flea, and mark in this,</a:t>
            </a:r>
            <a:b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little that which thou deniest me is ;</a:t>
            </a:r>
            <a:b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suck’d me first, and now sucks thee, </a:t>
            </a:r>
            <a:b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in this flea our two bloods mingled be.</a:t>
            </a:r>
            <a:b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Thou know’st that this cannot be said</a:t>
            </a:r>
            <a:b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sin, nor shame, nor loss of maidenhead ;</a:t>
            </a:r>
            <a:b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Yet this enjoys before it woo,</a:t>
            </a:r>
            <a:b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pamper’d swells with one blood made of two ;</a:t>
            </a:r>
            <a:b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this, alas ! is more than we would do.</a:t>
            </a:r>
            <a:b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stay, three lives in one flea spare,</a:t>
            </a:r>
            <a:b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we almost, yea, more than married are.</a:t>
            </a:r>
            <a:b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flea is you and I, and this</a:t>
            </a:r>
            <a:b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marriage bed, and marriage temple is.</a:t>
            </a:r>
            <a:b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Though parents grudge, and you, we’re met,</a:t>
            </a:r>
            <a:b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cloister’d in these living walls of jet.</a:t>
            </a:r>
            <a:b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Though use make you apt to kill me,</a:t>
            </a:r>
            <a:b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 not to that self-murder added be,</a:t>
            </a:r>
            <a:b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sacrilege, three sins in killing three.</a:t>
            </a:r>
            <a:b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Cruel and sudden, hast thou since</a:t>
            </a:r>
            <a:b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Purpled thy nail in blood of innocence?</a:t>
            </a:r>
            <a:b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Wherein could this flea guilty be,</a:t>
            </a:r>
            <a:b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Except in that drop which it suck’d from thee?</a:t>
            </a:r>
            <a:b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Yet thou triumph’st, and say’st that thou</a:t>
            </a:r>
            <a:b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Find’st not thyself nor me the weaker now.</a:t>
            </a:r>
            <a:b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‘Tis true ; then learn how false fears be ;</a:t>
            </a:r>
            <a:b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 so much honour, when thou yield’st to me,</a:t>
            </a:r>
            <a:b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waste, as this flea’s death took life from thee.</a:t>
            </a:r>
          </a:p>
        </p:txBody>
      </p:sp>
      <p:sp>
        <p:nvSpPr>
          <p:cNvPr id="4" name="Rectangle 3"/>
          <p:cNvSpPr/>
          <p:nvPr/>
        </p:nvSpPr>
        <p:spPr>
          <a:xfrm>
            <a:off x="3017348" y="180593"/>
            <a:ext cx="31550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The Flea (1633)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4"/>
          <a:stretch/>
        </p:blipFill>
        <p:spPr>
          <a:xfrm>
            <a:off x="5695769" y="3204463"/>
            <a:ext cx="1770478" cy="1647825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Presentation by Asst. Prof. VINODKUMAR ASHOK PRADHAN, SMM Murgud, Dist. Kolhapur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4BB86-C3F3-42EC-8C9B-47D50DEC1F8D}" type="slidenum">
              <a:rPr lang="en-IN" smtClean="0"/>
              <a:t>10</a:t>
            </a:fld>
            <a:endParaRPr lang="en-IN"/>
          </a:p>
        </p:txBody>
      </p:sp>
      <p:pic>
        <p:nvPicPr>
          <p:cNvPr id="7" name="The_Flea_by_John_Donne_(read_by_Tom_O'Bedlam)(256k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5250" y="5065272"/>
            <a:ext cx="609600" cy="6096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695769" y="5065272"/>
            <a:ext cx="2388495" cy="57440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Book Antiqua" panose="02040602050305030304" pitchFamily="18" charset="0"/>
              </a:rPr>
              <a:t>Click on the speaker to listen the poem...</a:t>
            </a:r>
            <a:endParaRPr lang="en-IN" sz="14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00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accel="10000" decel="1000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2337" y="1032935"/>
            <a:ext cx="3724421" cy="496146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IN" dirty="0" smtClean="0">
                <a:solidFill>
                  <a:schemeClr val="bg1"/>
                </a:solidFill>
              </a:rPr>
              <a:t> George </a:t>
            </a:r>
            <a:r>
              <a:rPr lang="en-IN" dirty="0">
                <a:solidFill>
                  <a:schemeClr val="bg1"/>
                </a:solidFill>
              </a:rPr>
              <a:t>Herbert was a Welsh-born poet, orator, and priest of the Church of England. </a:t>
            </a:r>
            <a:endParaRPr lang="en-IN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IN" dirty="0" smtClean="0">
                <a:solidFill>
                  <a:schemeClr val="bg1"/>
                </a:solidFill>
              </a:rPr>
              <a:t> His </a:t>
            </a:r>
            <a:r>
              <a:rPr lang="en-IN" dirty="0">
                <a:solidFill>
                  <a:schemeClr val="bg1"/>
                </a:solidFill>
              </a:rPr>
              <a:t>poetry is associated with the writings of the metaphysical </a:t>
            </a:r>
            <a:r>
              <a:rPr lang="en-IN" dirty="0" smtClean="0">
                <a:solidFill>
                  <a:schemeClr val="bg1"/>
                </a:solidFill>
              </a:rPr>
              <a:t>poets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en-IN" dirty="0" smtClean="0">
                <a:solidFill>
                  <a:schemeClr val="bg1"/>
                </a:solidFill>
              </a:rPr>
              <a:t>he </a:t>
            </a:r>
            <a:r>
              <a:rPr lang="en-IN" dirty="0">
                <a:solidFill>
                  <a:schemeClr val="bg1"/>
                </a:solidFill>
              </a:rPr>
              <a:t>is recognised as "one of the foremost British devotional lyricists</a:t>
            </a:r>
            <a:r>
              <a:rPr lang="en-IN" dirty="0" smtClean="0">
                <a:solidFill>
                  <a:schemeClr val="bg1"/>
                </a:solidFill>
              </a:rPr>
              <a:t>.“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 smtClean="0">
                <a:solidFill>
                  <a:schemeClr val="bg1"/>
                </a:solidFill>
              </a:rPr>
              <a:t> </a:t>
            </a:r>
            <a:r>
              <a:rPr lang="en-IN" dirty="0">
                <a:solidFill>
                  <a:schemeClr val="bg1"/>
                </a:solidFill>
              </a:rPr>
              <a:t>He was born into an artistic and wealthy family and largely raised in </a:t>
            </a:r>
            <a:r>
              <a:rPr lang="en-IN" dirty="0" smtClean="0">
                <a:solidFill>
                  <a:schemeClr val="bg1"/>
                </a:solidFill>
              </a:rPr>
              <a:t>England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Died of consumption due to serving ill people all the time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58973" y="180593"/>
            <a:ext cx="227177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The Pulley 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28" y="1032935"/>
            <a:ext cx="2848131" cy="354958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33369" y="4543865"/>
            <a:ext cx="3420366" cy="8563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Book Antiqua" panose="02040602050305030304" pitchFamily="18" charset="0"/>
              </a:rPr>
              <a:t>GEORGE HERBERT</a:t>
            </a:r>
          </a:p>
          <a:p>
            <a:pPr algn="ctr"/>
            <a:r>
              <a:rPr lang="en-US" sz="1400" b="1" dirty="0" smtClean="0">
                <a:latin typeface="Book Antiqua" panose="02040602050305030304" pitchFamily="18" charset="0"/>
              </a:rPr>
              <a:t>(B. 3 April 1593 – D. 1 March 1633)</a:t>
            </a:r>
            <a:endParaRPr lang="en-IN" sz="1400" b="1" dirty="0">
              <a:latin typeface="Book Antiqua" panose="0204060205030503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Presentation by Asst. Prof. VINODKUMAR ASHOK PRADHAN, SMM Murgud, Dist. Kolhapur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4BB86-C3F3-42EC-8C9B-47D50DEC1F8D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902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9" r="23338"/>
          <a:stretch/>
        </p:blipFill>
        <p:spPr>
          <a:xfrm>
            <a:off x="7385543" y="0"/>
            <a:ext cx="1519311" cy="4076202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54750" y="1032935"/>
            <a:ext cx="7469945" cy="4543406"/>
          </a:xfrm>
        </p:spPr>
        <p:txBody>
          <a:bodyPr numCol="2">
            <a:noAutofit/>
          </a:bodyPr>
          <a:lstStyle/>
          <a:p>
            <a:r>
              <a:rPr lang="en-IN" sz="1600" dirty="0">
                <a:solidFill>
                  <a:schemeClr val="bg1"/>
                </a:solidFill>
              </a:rPr>
              <a:t>When God at first made man, </a:t>
            </a:r>
          </a:p>
          <a:p>
            <a:r>
              <a:rPr lang="en-IN" sz="1600" dirty="0">
                <a:solidFill>
                  <a:schemeClr val="bg1"/>
                </a:solidFill>
              </a:rPr>
              <a:t>Having a glass of blessings standing by, </a:t>
            </a:r>
          </a:p>
          <a:p>
            <a:r>
              <a:rPr lang="en-IN" sz="1600" dirty="0">
                <a:solidFill>
                  <a:schemeClr val="bg1"/>
                </a:solidFill>
              </a:rPr>
              <a:t>“Let us,” said he, “pour on him all we can. </a:t>
            </a:r>
          </a:p>
          <a:p>
            <a:r>
              <a:rPr lang="en-IN" sz="1600" dirty="0">
                <a:solidFill>
                  <a:schemeClr val="bg1"/>
                </a:solidFill>
              </a:rPr>
              <a:t>Let the world’s riches, which dispersèd lie, </a:t>
            </a:r>
          </a:p>
          <a:p>
            <a:r>
              <a:rPr lang="en-IN" sz="1600" dirty="0">
                <a:solidFill>
                  <a:schemeClr val="bg1"/>
                </a:solidFill>
              </a:rPr>
              <a:t>Contract into a span.” </a:t>
            </a:r>
          </a:p>
          <a:p>
            <a:r>
              <a:rPr lang="en-IN" sz="1600" dirty="0">
                <a:solidFill>
                  <a:schemeClr val="bg1"/>
                </a:solidFill>
              </a:rPr>
              <a:t> </a:t>
            </a:r>
          </a:p>
          <a:p>
            <a:r>
              <a:rPr lang="en-IN" sz="1600" dirty="0">
                <a:solidFill>
                  <a:schemeClr val="bg1"/>
                </a:solidFill>
              </a:rPr>
              <a:t>So strength first made a way; </a:t>
            </a:r>
          </a:p>
          <a:p>
            <a:r>
              <a:rPr lang="en-IN" sz="1600" dirty="0">
                <a:solidFill>
                  <a:schemeClr val="bg1"/>
                </a:solidFill>
              </a:rPr>
              <a:t>Then beauty flowed, then wisdom, honour, pleasure. </a:t>
            </a:r>
          </a:p>
          <a:p>
            <a:r>
              <a:rPr lang="en-IN" sz="1600" dirty="0">
                <a:solidFill>
                  <a:schemeClr val="bg1"/>
                </a:solidFill>
              </a:rPr>
              <a:t>When almost all was out, God made a stay, </a:t>
            </a:r>
          </a:p>
          <a:p>
            <a:r>
              <a:rPr lang="en-IN" sz="1600" dirty="0">
                <a:solidFill>
                  <a:schemeClr val="bg1"/>
                </a:solidFill>
              </a:rPr>
              <a:t>Perceiving that, alone of all his treasure, </a:t>
            </a:r>
          </a:p>
          <a:p>
            <a:r>
              <a:rPr lang="en-IN" sz="1600" dirty="0">
                <a:solidFill>
                  <a:schemeClr val="bg1"/>
                </a:solidFill>
              </a:rPr>
              <a:t>Rest in the bottom lay. </a:t>
            </a:r>
          </a:p>
          <a:p>
            <a:r>
              <a:rPr lang="en-IN" sz="1600" dirty="0">
                <a:solidFill>
                  <a:schemeClr val="bg1"/>
                </a:solidFill>
              </a:rPr>
              <a:t> </a:t>
            </a:r>
          </a:p>
          <a:p>
            <a:r>
              <a:rPr lang="en-IN" sz="1600" dirty="0">
                <a:solidFill>
                  <a:schemeClr val="bg1"/>
                </a:solidFill>
              </a:rPr>
              <a:t>“For if I should,” said he, </a:t>
            </a:r>
          </a:p>
          <a:p>
            <a:r>
              <a:rPr lang="en-IN" sz="1600" dirty="0">
                <a:solidFill>
                  <a:schemeClr val="bg1"/>
                </a:solidFill>
              </a:rPr>
              <a:t>“Bestow this jewel also on my creature, </a:t>
            </a:r>
          </a:p>
          <a:p>
            <a:r>
              <a:rPr lang="en-IN" sz="1600" dirty="0">
                <a:solidFill>
                  <a:schemeClr val="bg1"/>
                </a:solidFill>
              </a:rPr>
              <a:t>He would adore my gifts instead of me, </a:t>
            </a:r>
          </a:p>
          <a:p>
            <a:r>
              <a:rPr lang="en-IN" sz="1600" dirty="0">
                <a:solidFill>
                  <a:schemeClr val="bg1"/>
                </a:solidFill>
              </a:rPr>
              <a:t>And rest in Nature, not the God of Nature; </a:t>
            </a:r>
          </a:p>
          <a:p>
            <a:r>
              <a:rPr lang="en-IN" sz="1600" dirty="0">
                <a:solidFill>
                  <a:schemeClr val="bg1"/>
                </a:solidFill>
              </a:rPr>
              <a:t>So both should losers be. </a:t>
            </a:r>
          </a:p>
          <a:p>
            <a:r>
              <a:rPr lang="en-IN" sz="1600" dirty="0">
                <a:solidFill>
                  <a:schemeClr val="bg1"/>
                </a:solidFill>
              </a:rPr>
              <a:t> </a:t>
            </a:r>
          </a:p>
          <a:p>
            <a:r>
              <a:rPr lang="en-IN" sz="1600" dirty="0">
                <a:solidFill>
                  <a:schemeClr val="bg1"/>
                </a:solidFill>
              </a:rPr>
              <a:t>“Yet let him keep the rest, </a:t>
            </a:r>
          </a:p>
          <a:p>
            <a:r>
              <a:rPr lang="en-IN" sz="1600" dirty="0">
                <a:solidFill>
                  <a:schemeClr val="bg1"/>
                </a:solidFill>
              </a:rPr>
              <a:t>But keep them with repining restlessness; </a:t>
            </a:r>
          </a:p>
          <a:p>
            <a:r>
              <a:rPr lang="en-IN" sz="1600" dirty="0">
                <a:solidFill>
                  <a:schemeClr val="bg1"/>
                </a:solidFill>
              </a:rPr>
              <a:t>Let him be rich and weary, that at least, </a:t>
            </a:r>
          </a:p>
          <a:p>
            <a:r>
              <a:rPr lang="en-IN" sz="1600" dirty="0">
                <a:solidFill>
                  <a:schemeClr val="bg1"/>
                </a:solidFill>
              </a:rPr>
              <a:t>If goodness lead him not, yet weariness </a:t>
            </a:r>
          </a:p>
          <a:p>
            <a:r>
              <a:rPr lang="en-IN" sz="1600" dirty="0">
                <a:solidFill>
                  <a:schemeClr val="bg1"/>
                </a:solidFill>
              </a:rPr>
              <a:t>May toss him to my breast.” </a:t>
            </a:r>
          </a:p>
          <a:p>
            <a:pPr fontAlgn="base">
              <a:lnSpc>
                <a:spcPct val="100000"/>
              </a:lnSpc>
            </a:pPr>
            <a:endParaRPr lang="en-IN" sz="16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16681" y="180593"/>
            <a:ext cx="21563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The Pulley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Presentation by Asst. Prof. VINODKUMAR ASHOK PRADHAN, SMM Murgud, Dist. Kolhapur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4BB86-C3F3-42EC-8C9B-47D50DEC1F8D}" type="slidenum">
              <a:rPr lang="en-IN" smtClean="0"/>
              <a:t>12</a:t>
            </a:fld>
            <a:endParaRPr lang="en-IN"/>
          </a:p>
        </p:txBody>
      </p:sp>
      <p:pic>
        <p:nvPicPr>
          <p:cNvPr id="6" name="The_Pulley_by_George_Herbert(256k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5254" y="5103664"/>
            <a:ext cx="609600" cy="6096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516359" y="5713264"/>
            <a:ext cx="2388495" cy="57440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Book Antiqua" panose="02040602050305030304" pitchFamily="18" charset="0"/>
              </a:rPr>
              <a:t>Click on the speaker to listen the poem...</a:t>
            </a:r>
            <a:endParaRPr lang="en-IN" sz="14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85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3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57476" y="180593"/>
            <a:ext cx="38747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To His Coy Mistress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7" t="4923" r="19189" b="32103"/>
          <a:stretch/>
        </p:blipFill>
        <p:spPr>
          <a:xfrm>
            <a:off x="393894" y="956603"/>
            <a:ext cx="3348111" cy="431878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21639" y="5275385"/>
            <a:ext cx="3420366" cy="8563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Book Antiqua" panose="02040602050305030304" pitchFamily="18" charset="0"/>
              </a:rPr>
              <a:t>ANDREW MARVELL</a:t>
            </a:r>
          </a:p>
          <a:p>
            <a:pPr algn="ctr"/>
            <a:r>
              <a:rPr lang="en-US" sz="1400" b="1" dirty="0" smtClean="0">
                <a:latin typeface="Book Antiqua" panose="02040602050305030304" pitchFamily="18" charset="0"/>
              </a:rPr>
              <a:t>(B. 31 March 1621 – D. 16 Aug. 1678)</a:t>
            </a:r>
            <a:endParaRPr lang="en-IN" sz="1400" b="1" dirty="0">
              <a:latin typeface="Book Antiqua" panose="0204060205030503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90646" y="956603"/>
            <a:ext cx="4417256" cy="517512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IN" dirty="0"/>
              <a:t>Andrew Marvell was an English metaphysical poet, satirist and politician </a:t>
            </a:r>
            <a:endParaRPr lang="en-IN" dirty="0" smtClean="0"/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IN" dirty="0" smtClean="0"/>
              <a:t>sat </a:t>
            </a:r>
            <a:r>
              <a:rPr lang="en-IN" dirty="0"/>
              <a:t>in the House of Commons at various times between 1659 and 1678. </a:t>
            </a:r>
            <a:endParaRPr lang="en-IN" dirty="0" smtClean="0"/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IN" dirty="0" smtClean="0"/>
              <a:t>During </a:t>
            </a:r>
            <a:r>
              <a:rPr lang="en-IN" dirty="0"/>
              <a:t>the Commonwealth period he was a colleague and friend of John </a:t>
            </a:r>
            <a:r>
              <a:rPr lang="en-IN" dirty="0" smtClean="0"/>
              <a:t>Milton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en-IN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Presentation by Asst. Prof. VINODKUMAR ASHOK PRADHAN, SMM Murgud, Dist. Kolhapur</a:t>
            </a:r>
            <a:endParaRPr lang="en-I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4BB86-C3F3-42EC-8C9B-47D50DEC1F8D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0828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57476" y="180593"/>
            <a:ext cx="38747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To His Coy Mistress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1016" y="782256"/>
            <a:ext cx="6864341" cy="543012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numCol="2" rtlCol="0" anchor="ctr"/>
          <a:lstStyle/>
          <a:p>
            <a:r>
              <a:rPr lang="en-IN" sz="1400" b="1" dirty="0"/>
              <a:t>Had we but world enough, and time,</a:t>
            </a:r>
            <a:br>
              <a:rPr lang="en-IN" sz="1400" b="1" dirty="0"/>
            </a:br>
            <a:r>
              <a:rPr lang="en-IN" sz="1400" b="1" dirty="0"/>
              <a:t>This coyness, Lady, were no crime.</a:t>
            </a:r>
            <a:br>
              <a:rPr lang="en-IN" sz="1400" b="1" dirty="0"/>
            </a:br>
            <a:r>
              <a:rPr lang="en-IN" sz="1400" b="1" dirty="0"/>
              <a:t>We would sit down and think which way</a:t>
            </a:r>
            <a:br>
              <a:rPr lang="en-IN" sz="1400" b="1" dirty="0"/>
            </a:br>
            <a:r>
              <a:rPr lang="en-IN" sz="1400" b="1" dirty="0"/>
              <a:t>To walk and pass our long love's day.</a:t>
            </a:r>
            <a:br>
              <a:rPr lang="en-IN" sz="1400" b="1" dirty="0"/>
            </a:br>
            <a:r>
              <a:rPr lang="en-IN" sz="1400" b="1" dirty="0"/>
              <a:t>Thou by the Indian Ganges' side</a:t>
            </a:r>
            <a:br>
              <a:rPr lang="en-IN" sz="1400" b="1" dirty="0"/>
            </a:br>
            <a:r>
              <a:rPr lang="en-IN" sz="1400" b="1" dirty="0"/>
              <a:t>Shouldst rubies find: I by the tide</a:t>
            </a:r>
            <a:br>
              <a:rPr lang="en-IN" sz="1400" b="1" dirty="0"/>
            </a:br>
            <a:r>
              <a:rPr lang="en-IN" sz="1400" b="1" dirty="0"/>
              <a:t>Of Humber would complain. I would</a:t>
            </a:r>
            <a:br>
              <a:rPr lang="en-IN" sz="1400" b="1" dirty="0"/>
            </a:br>
            <a:r>
              <a:rPr lang="en-IN" sz="1400" b="1" dirty="0"/>
              <a:t>Love you ten years before the Flood,</a:t>
            </a:r>
            <a:br>
              <a:rPr lang="en-IN" sz="1400" b="1" dirty="0"/>
            </a:br>
            <a:r>
              <a:rPr lang="en-IN" sz="1400" b="1" dirty="0"/>
              <a:t>And you should, if you please, refuse</a:t>
            </a:r>
            <a:br>
              <a:rPr lang="en-IN" sz="1400" b="1" dirty="0"/>
            </a:br>
            <a:r>
              <a:rPr lang="en-IN" sz="1400" b="1" dirty="0"/>
              <a:t>Till the conversion of the Jews.</a:t>
            </a:r>
            <a:br>
              <a:rPr lang="en-IN" sz="1400" b="1" dirty="0"/>
            </a:br>
            <a:r>
              <a:rPr lang="en-IN" sz="1400" b="1" dirty="0"/>
              <a:t>My vegetable love should grow</a:t>
            </a:r>
            <a:br>
              <a:rPr lang="en-IN" sz="1400" b="1" dirty="0"/>
            </a:br>
            <a:r>
              <a:rPr lang="en-IN" sz="1400" b="1" dirty="0"/>
              <a:t>Vaster than empires, and more slow;</a:t>
            </a:r>
            <a:br>
              <a:rPr lang="en-IN" sz="1400" b="1" dirty="0"/>
            </a:br>
            <a:r>
              <a:rPr lang="en-IN" sz="1400" b="1" dirty="0"/>
              <a:t>An hundred years should go to praise</a:t>
            </a:r>
            <a:br>
              <a:rPr lang="en-IN" sz="1400" b="1" dirty="0"/>
            </a:br>
            <a:r>
              <a:rPr lang="en-IN" sz="1400" b="1" dirty="0"/>
              <a:t>Thine eyes and on thy forehead gaze;</a:t>
            </a:r>
            <a:br>
              <a:rPr lang="en-IN" sz="1400" b="1" dirty="0"/>
            </a:br>
            <a:r>
              <a:rPr lang="en-IN" sz="1400" b="1" dirty="0"/>
              <a:t>Two hundred to adore each breast;</a:t>
            </a:r>
            <a:br>
              <a:rPr lang="en-IN" sz="1400" b="1" dirty="0"/>
            </a:br>
            <a:r>
              <a:rPr lang="en-IN" sz="1400" b="1" dirty="0"/>
              <a:t>But thirty thousand to the rest;</a:t>
            </a:r>
            <a:br>
              <a:rPr lang="en-IN" sz="1400" b="1" dirty="0"/>
            </a:br>
            <a:r>
              <a:rPr lang="en-IN" sz="1400" b="1" dirty="0"/>
              <a:t>An age at least to every part,</a:t>
            </a:r>
            <a:br>
              <a:rPr lang="en-IN" sz="1400" b="1" dirty="0"/>
            </a:br>
            <a:r>
              <a:rPr lang="en-IN" sz="1400" b="1" dirty="0"/>
              <a:t>And the last age should show your heart;</a:t>
            </a:r>
            <a:br>
              <a:rPr lang="en-IN" sz="1400" b="1" dirty="0"/>
            </a:br>
            <a:r>
              <a:rPr lang="en-IN" sz="1400" b="1" dirty="0"/>
              <a:t>For, Lady, you deserve this state,</a:t>
            </a:r>
            <a:br>
              <a:rPr lang="en-IN" sz="1400" b="1" dirty="0"/>
            </a:br>
            <a:r>
              <a:rPr lang="en-IN" sz="1400" b="1" dirty="0"/>
              <a:t>Nor would I love at lower rate.</a:t>
            </a:r>
            <a:br>
              <a:rPr lang="en-IN" sz="1400" b="1" dirty="0"/>
            </a:br>
            <a:r>
              <a:rPr lang="en-IN" sz="1400" b="1" dirty="0"/>
              <a:t>   But at my back I always hear</a:t>
            </a:r>
            <a:br>
              <a:rPr lang="en-IN" sz="1400" b="1" dirty="0"/>
            </a:br>
            <a:r>
              <a:rPr lang="en-IN" sz="1400" b="1" dirty="0"/>
              <a:t>Time's wingèd chariot hurrying near;</a:t>
            </a:r>
            <a:br>
              <a:rPr lang="en-IN" sz="1400" b="1" dirty="0"/>
            </a:br>
            <a:r>
              <a:rPr lang="en-IN" sz="1400" b="1" dirty="0"/>
              <a:t>And yonder all before us lie</a:t>
            </a:r>
            <a:br>
              <a:rPr lang="en-IN" sz="1400" b="1" dirty="0"/>
            </a:br>
            <a:r>
              <a:rPr lang="en-IN" sz="1400" b="1" dirty="0"/>
              <a:t>Deserts of vast eternity.</a:t>
            </a:r>
            <a:br>
              <a:rPr lang="en-IN" sz="1400" b="1" dirty="0"/>
            </a:br>
            <a:r>
              <a:rPr lang="en-IN" sz="1400" b="1" dirty="0"/>
              <a:t>Thy beauty shall no more be </a:t>
            </a:r>
            <a:r>
              <a:rPr lang="en-IN" sz="1400" b="1" dirty="0" smtClean="0"/>
              <a:t>found;</a:t>
            </a:r>
          </a:p>
          <a:p>
            <a:r>
              <a:rPr lang="en-IN" sz="1400" b="1" dirty="0" smtClean="0"/>
              <a:t>Nor, in thy marble vault, shall sound</a:t>
            </a:r>
          </a:p>
          <a:p>
            <a:r>
              <a:rPr lang="en-IN" sz="1400" b="1" dirty="0" smtClean="0"/>
              <a:t>My echoing song; then worms shall try</a:t>
            </a:r>
          </a:p>
          <a:p>
            <a:r>
              <a:rPr lang="en-IN" sz="1400" b="1" dirty="0" smtClean="0"/>
              <a:t>That long-preserved virginity,</a:t>
            </a:r>
          </a:p>
          <a:p>
            <a:r>
              <a:rPr lang="en-IN" sz="1400" b="1" dirty="0" smtClean="0"/>
              <a:t>And yoiur quaint honour turn to dust,</a:t>
            </a:r>
          </a:p>
          <a:p>
            <a:r>
              <a:rPr lang="en-IN" sz="1400" b="1" dirty="0" smtClean="0"/>
              <a:t>And into ashes all my lust;</a:t>
            </a:r>
          </a:p>
          <a:p>
            <a:r>
              <a:rPr lang="en-IN" sz="1400" b="1" dirty="0" smtClean="0"/>
              <a:t>The grave’s a fine and private place,</a:t>
            </a:r>
          </a:p>
          <a:p>
            <a:r>
              <a:rPr lang="en-IN" sz="1400" b="1" dirty="0" smtClean="0"/>
              <a:t>But none, I think, do there embrace.</a:t>
            </a:r>
          </a:p>
          <a:p>
            <a:r>
              <a:rPr lang="en-IN" sz="1400" b="1" dirty="0" smtClean="0"/>
              <a:t>Now therefore, while the youthful hue</a:t>
            </a:r>
          </a:p>
          <a:p>
            <a:r>
              <a:rPr lang="en-IN" sz="1400" b="1" dirty="0" smtClean="0"/>
              <a:t>Sits on thy skin like morning dew,</a:t>
            </a:r>
          </a:p>
          <a:p>
            <a:r>
              <a:rPr lang="en-IN" sz="1400" b="1" dirty="0" smtClean="0"/>
              <a:t>And while thy willing soul transpires </a:t>
            </a:r>
          </a:p>
          <a:p>
            <a:r>
              <a:rPr lang="en-IN" sz="1400" b="1" dirty="0" smtClean="0"/>
              <a:t>At every pore with instant fires,</a:t>
            </a:r>
          </a:p>
          <a:p>
            <a:r>
              <a:rPr lang="en-IN" sz="1400" b="1" dirty="0" smtClean="0"/>
              <a:t>Now let us sport us while we may,</a:t>
            </a:r>
          </a:p>
          <a:p>
            <a:r>
              <a:rPr lang="en-IN" sz="1400" b="1" dirty="0" smtClean="0"/>
              <a:t>And now, like amorous birds of prey,</a:t>
            </a:r>
          </a:p>
          <a:p>
            <a:r>
              <a:rPr lang="en-IN" sz="1400" b="1" dirty="0" smtClean="0"/>
              <a:t>Rather at once our time devour</a:t>
            </a:r>
          </a:p>
          <a:p>
            <a:r>
              <a:rPr lang="en-IN" sz="1400" b="1" dirty="0" smtClean="0"/>
              <a:t>Than languish in his slow-chapped power.</a:t>
            </a:r>
          </a:p>
          <a:p>
            <a:r>
              <a:rPr lang="en-IN" sz="1400" b="1" dirty="0" smtClean="0"/>
              <a:t>Let us roll all our strength and all</a:t>
            </a:r>
          </a:p>
          <a:p>
            <a:r>
              <a:rPr lang="en-IN" sz="1400" b="1" dirty="0" smtClean="0"/>
              <a:t>Our sweetness up into one ball,</a:t>
            </a:r>
          </a:p>
          <a:p>
            <a:r>
              <a:rPr lang="en-IN" sz="1400" b="1" dirty="0" smtClean="0"/>
              <a:t>And tear our pleasures with rough strife</a:t>
            </a:r>
          </a:p>
          <a:p>
            <a:r>
              <a:rPr lang="en-IN" sz="1400" b="1" dirty="0" smtClean="0"/>
              <a:t>Through the iron gates of life:</a:t>
            </a:r>
          </a:p>
          <a:p>
            <a:r>
              <a:rPr lang="en-IN" sz="1400" b="1" dirty="0" smtClean="0"/>
              <a:t>Thus, though we cannot make our sun</a:t>
            </a:r>
          </a:p>
          <a:p>
            <a:r>
              <a:rPr lang="en-IN" sz="1400" b="1" dirty="0" smtClean="0"/>
              <a:t>Stand still, yet we will make him run.</a:t>
            </a:r>
            <a:r>
              <a:rPr lang="en-IN" sz="1400" b="1" dirty="0"/>
              <a:t/>
            </a:r>
            <a:br>
              <a:rPr lang="en-IN" sz="1400" b="1" dirty="0"/>
            </a:br>
            <a:endParaRPr lang="en-IN" sz="1400" b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Presentation by Asst. Prof. VINODKUMAR ASHOK PRADHAN, SMM Murgud, Dist. Kolhapur</a:t>
            </a:r>
            <a:endParaRPr lang="en-I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4BB86-C3F3-42EC-8C9B-47D50DEC1F8D}" type="slidenum">
              <a:rPr lang="en-IN" smtClean="0"/>
              <a:t>14</a:t>
            </a:fld>
            <a:endParaRPr lang="en-IN"/>
          </a:p>
        </p:txBody>
      </p:sp>
      <p:pic>
        <p:nvPicPr>
          <p:cNvPr id="4" name="To_His_Coy_Mistress_by_Andrew_Marvell_[VOICE](256k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09363" y="5147871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255" y="589137"/>
            <a:ext cx="2486707" cy="248670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481942" y="3497320"/>
            <a:ext cx="1418950" cy="14951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Book Antiqua" panose="02040602050305030304" pitchFamily="18" charset="0"/>
              </a:rPr>
              <a:t>Click on the speaker to listen the poem...</a:t>
            </a:r>
            <a:endParaRPr lang="en-IN" sz="14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10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0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544" y="662158"/>
            <a:ext cx="2521387" cy="25213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17696" y="180593"/>
            <a:ext cx="535435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Song to a Fair Young Lady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91978" y="5275385"/>
            <a:ext cx="3420366" cy="8563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Book Antiqua" panose="02040602050305030304" pitchFamily="18" charset="0"/>
              </a:rPr>
              <a:t>JOHN DRYDEN</a:t>
            </a:r>
          </a:p>
          <a:p>
            <a:pPr algn="ctr"/>
            <a:r>
              <a:rPr lang="en-US" sz="1400" b="1" dirty="0" smtClean="0">
                <a:latin typeface="Book Antiqua" panose="02040602050305030304" pitchFamily="18" charset="0"/>
              </a:rPr>
              <a:t>(B. 9 Aug. 1631– D. 12 May 1700)</a:t>
            </a:r>
            <a:endParaRPr lang="en-IN" sz="1400" b="1" dirty="0">
              <a:latin typeface="Book Antiqua" panose="0204060205030503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32848" y="2475913"/>
            <a:ext cx="4276579" cy="360568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dirty="0" smtClean="0"/>
              <a:t>was </a:t>
            </a:r>
            <a:r>
              <a:rPr lang="en-IN" dirty="0"/>
              <a:t>an English poet, literary critic, translator, and playwright </a:t>
            </a:r>
            <a:endParaRPr lang="en-IN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dirty="0" smtClean="0"/>
              <a:t>was </a:t>
            </a:r>
            <a:r>
              <a:rPr lang="en-IN" dirty="0"/>
              <a:t>made England's first Poet Laureate in 1668. </a:t>
            </a:r>
            <a:endParaRPr lang="en-IN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dirty="0" smtClean="0"/>
              <a:t>He </a:t>
            </a:r>
            <a:r>
              <a:rPr lang="en-IN" dirty="0"/>
              <a:t>is seen as dominating the literary life of Restoration England to such a point that the period came to be known in literary circles as the Age of Dryden. </a:t>
            </a:r>
            <a:endParaRPr lang="en-IN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39" y="1169265"/>
            <a:ext cx="3231465" cy="402856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Presentation by Asst. Prof. VINODKUMAR ASHOK PRADHAN, SMM Murgud, Dist. Kolhapur</a:t>
            </a:r>
            <a:endParaRPr lang="en-I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4BB86-C3F3-42EC-8C9B-47D50DEC1F8D}" type="slidenum">
              <a:rPr lang="en-IN" smtClean="0"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8508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17696" y="180593"/>
            <a:ext cx="535435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Song to a Fair Young Lady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6610" y="765369"/>
            <a:ext cx="8891563" cy="54666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numCol="2" rtlCol="0" anchor="ctr"/>
          <a:lstStyle/>
          <a:p>
            <a:pPr fontAlgn="base"/>
            <a:r>
              <a:rPr lang="en-IN" sz="2000" i="1" dirty="0"/>
              <a:t>Ask not the cause why sullen spring</a:t>
            </a:r>
            <a:endParaRPr lang="en-IN" sz="2000" dirty="0"/>
          </a:p>
          <a:p>
            <a:pPr fontAlgn="base"/>
            <a:r>
              <a:rPr lang="en-IN" sz="2000" i="1" dirty="0"/>
              <a:t>So long delays her flow’rs to bear;</a:t>
            </a:r>
            <a:endParaRPr lang="en-IN" sz="2000" dirty="0"/>
          </a:p>
          <a:p>
            <a:pPr fontAlgn="base"/>
            <a:r>
              <a:rPr lang="en-IN" sz="2000" i="1" dirty="0"/>
              <a:t>Why warbling birds forget to sing,</a:t>
            </a:r>
            <a:endParaRPr lang="en-IN" sz="2000" dirty="0"/>
          </a:p>
          <a:p>
            <a:pPr fontAlgn="base"/>
            <a:r>
              <a:rPr lang="en-IN" sz="2000" i="1" dirty="0"/>
              <a:t>And winter storms invert the year?</a:t>
            </a:r>
            <a:endParaRPr lang="en-IN" sz="2000" dirty="0"/>
          </a:p>
          <a:p>
            <a:pPr fontAlgn="base"/>
            <a:r>
              <a:rPr lang="en-IN" sz="2000" i="1" dirty="0"/>
              <a:t>Chloris is gone; and Fate provides</a:t>
            </a:r>
            <a:endParaRPr lang="en-IN" sz="2000" dirty="0"/>
          </a:p>
          <a:p>
            <a:pPr fontAlgn="base"/>
            <a:r>
              <a:rPr lang="en-IN" sz="2000" i="1" dirty="0"/>
              <a:t>To make it spring where she resides.</a:t>
            </a:r>
            <a:endParaRPr lang="en-IN" sz="2000" dirty="0"/>
          </a:p>
          <a:p>
            <a:pPr fontAlgn="base"/>
            <a:r>
              <a:rPr lang="en-IN" sz="2000" dirty="0"/>
              <a:t> </a:t>
            </a:r>
          </a:p>
          <a:p>
            <a:pPr fontAlgn="base"/>
            <a:r>
              <a:rPr lang="en-IN" sz="2000" i="1" dirty="0"/>
              <a:t>Chloris is gone, the cruel fair;</a:t>
            </a:r>
            <a:endParaRPr lang="en-IN" sz="2000" dirty="0"/>
          </a:p>
          <a:p>
            <a:pPr fontAlgn="base"/>
            <a:r>
              <a:rPr lang="en-IN" sz="2000" i="1" dirty="0"/>
              <a:t>She cast not back a pitying eye:</a:t>
            </a:r>
            <a:endParaRPr lang="en-IN" sz="2000" dirty="0"/>
          </a:p>
          <a:p>
            <a:pPr fontAlgn="base"/>
            <a:r>
              <a:rPr lang="en-IN" sz="2000" i="1" dirty="0"/>
              <a:t>But left her lover in despair,</a:t>
            </a:r>
            <a:endParaRPr lang="en-IN" sz="2000" dirty="0"/>
          </a:p>
          <a:p>
            <a:pPr fontAlgn="base"/>
            <a:r>
              <a:rPr lang="en-IN" sz="2000" i="1" dirty="0"/>
              <a:t>To sigh, to languish, and to die:</a:t>
            </a:r>
            <a:endParaRPr lang="en-IN" sz="2000" dirty="0"/>
          </a:p>
          <a:p>
            <a:pPr fontAlgn="base"/>
            <a:r>
              <a:rPr lang="en-IN" sz="2000" i="1" dirty="0"/>
              <a:t>Ah, how can those fair eyes endure</a:t>
            </a:r>
            <a:endParaRPr lang="en-IN" sz="2000" dirty="0"/>
          </a:p>
          <a:p>
            <a:pPr fontAlgn="base"/>
            <a:r>
              <a:rPr lang="en-IN" sz="2000" i="1" dirty="0"/>
              <a:t>To give the wounds they will not cure!</a:t>
            </a:r>
            <a:endParaRPr lang="en-IN" sz="2000" dirty="0"/>
          </a:p>
          <a:p>
            <a:pPr fontAlgn="base"/>
            <a:r>
              <a:rPr lang="en-IN" sz="2000" dirty="0"/>
              <a:t> </a:t>
            </a:r>
          </a:p>
          <a:p>
            <a:pPr fontAlgn="base"/>
            <a:r>
              <a:rPr lang="en-IN" sz="2000" i="1" dirty="0"/>
              <a:t>Great god of Love, why hast thou made</a:t>
            </a:r>
            <a:endParaRPr lang="en-IN" sz="2000" dirty="0"/>
          </a:p>
          <a:p>
            <a:pPr fontAlgn="base"/>
            <a:r>
              <a:rPr lang="en-IN" sz="2000" i="1" dirty="0"/>
              <a:t>A face that can all hearts command,</a:t>
            </a:r>
            <a:endParaRPr lang="en-IN" sz="2000" dirty="0"/>
          </a:p>
          <a:p>
            <a:pPr fontAlgn="base"/>
            <a:r>
              <a:rPr lang="en-IN" sz="2000" i="1" dirty="0"/>
              <a:t>That all religions can invade,</a:t>
            </a:r>
            <a:endParaRPr lang="en-IN" sz="2000" dirty="0"/>
          </a:p>
          <a:p>
            <a:pPr fontAlgn="base"/>
            <a:r>
              <a:rPr lang="en-IN" sz="2000" i="1" dirty="0"/>
              <a:t>And change the laws of ev’ry land?</a:t>
            </a:r>
            <a:endParaRPr lang="en-IN" sz="2000" dirty="0"/>
          </a:p>
          <a:p>
            <a:pPr fontAlgn="base"/>
            <a:r>
              <a:rPr lang="en-IN" sz="2000" i="1" dirty="0"/>
              <a:t>Where thou hadst plac’d such pow’r before,</a:t>
            </a:r>
            <a:endParaRPr lang="en-IN" sz="2000" dirty="0"/>
          </a:p>
          <a:p>
            <a:pPr fontAlgn="base"/>
            <a:r>
              <a:rPr lang="en-IN" sz="2000" i="1" dirty="0"/>
              <a:t>Thou shouldst have made her mercy more.</a:t>
            </a:r>
            <a:endParaRPr lang="en-IN" sz="2000" dirty="0"/>
          </a:p>
          <a:p>
            <a:pPr fontAlgn="base"/>
            <a:r>
              <a:rPr lang="en-IN" sz="2000" dirty="0"/>
              <a:t> </a:t>
            </a:r>
          </a:p>
          <a:p>
            <a:pPr fontAlgn="base"/>
            <a:r>
              <a:rPr lang="en-IN" sz="2000" i="1" dirty="0"/>
              <a:t>When Chloris to the temple comes,</a:t>
            </a:r>
            <a:endParaRPr lang="en-IN" sz="2000" dirty="0"/>
          </a:p>
          <a:p>
            <a:pPr fontAlgn="base"/>
            <a:r>
              <a:rPr lang="en-IN" sz="2000" i="1" dirty="0"/>
              <a:t>Adoring crowds before her fall;</a:t>
            </a:r>
            <a:endParaRPr lang="en-IN" sz="2000" dirty="0"/>
          </a:p>
          <a:p>
            <a:pPr fontAlgn="base"/>
            <a:r>
              <a:rPr lang="en-IN" sz="2000" i="1" dirty="0"/>
              <a:t>She can restore the dead from tombs,</a:t>
            </a:r>
            <a:endParaRPr lang="en-IN" sz="2000" dirty="0"/>
          </a:p>
          <a:p>
            <a:pPr fontAlgn="base"/>
            <a:r>
              <a:rPr lang="en-IN" sz="2000" i="1" dirty="0"/>
              <a:t>And ev’ry life but mine recall.</a:t>
            </a:r>
            <a:endParaRPr lang="en-IN" sz="2000" dirty="0"/>
          </a:p>
          <a:p>
            <a:pPr fontAlgn="base"/>
            <a:r>
              <a:rPr lang="en-IN" sz="2000" i="1" dirty="0"/>
              <a:t>I only am by love design’d</a:t>
            </a:r>
            <a:endParaRPr lang="en-IN" sz="2000" dirty="0"/>
          </a:p>
          <a:p>
            <a:pPr fontAlgn="base"/>
            <a:r>
              <a:rPr lang="en-IN" sz="2000" i="1" dirty="0"/>
              <a:t>To be the victim for mankind.</a:t>
            </a:r>
            <a:endParaRPr lang="en-IN" sz="2000" dirty="0"/>
          </a:p>
          <a:p>
            <a:pPr algn="ctr"/>
            <a:endParaRPr lang="en-IN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353" y="3662075"/>
            <a:ext cx="1217620" cy="12176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Presentation by Asst. Prof. VINODKUMAR ASHOK PRADHAN, SMM Murgud, Dist. Kolhapur</a:t>
            </a:r>
            <a:endParaRPr lang="en-I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4BB86-C3F3-42EC-8C9B-47D50DEC1F8D}" type="slidenum">
              <a:rPr lang="en-IN" smtClean="0"/>
              <a:t>16</a:t>
            </a:fld>
            <a:endParaRPr lang="en-IN"/>
          </a:p>
        </p:txBody>
      </p:sp>
      <p:pic>
        <p:nvPicPr>
          <p:cNvPr id="4" name="Song_to_a_Fair_Young_Lady,_Going_Out_of_Town_in_the_Spring,_by_Sara_Jackson,_soprano(128k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8303" y="5056172"/>
            <a:ext cx="609600" cy="6096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953008" y="5091370"/>
            <a:ext cx="2388495" cy="57440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Book Antiqua" panose="02040602050305030304" pitchFamily="18" charset="0"/>
              </a:rPr>
              <a:t>Click on the speaker to listen the poem...</a:t>
            </a:r>
            <a:endParaRPr lang="en-IN" sz="14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76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5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35762" y="180593"/>
            <a:ext cx="57182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To Mrs. M. B. on her Birthday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082531" y="5372937"/>
            <a:ext cx="3420366" cy="8563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Book Antiqua" panose="02040602050305030304" pitchFamily="18" charset="0"/>
              </a:rPr>
              <a:t>ALEXANDER POEPE</a:t>
            </a:r>
          </a:p>
          <a:p>
            <a:pPr algn="ctr"/>
            <a:r>
              <a:rPr lang="en-US" sz="1400" b="1" dirty="0" smtClean="0">
                <a:latin typeface="Book Antiqua" panose="02040602050305030304" pitchFamily="18" charset="0"/>
              </a:rPr>
              <a:t>(B. 21 May 1688– D. 30 May 1744)</a:t>
            </a:r>
            <a:endParaRPr lang="en-IN" sz="1400" b="1" dirty="0">
              <a:latin typeface="Book Antiqua" panose="0204060205030503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6774" y="765368"/>
            <a:ext cx="4276579" cy="511291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dirty="0" smtClean="0"/>
              <a:t>born </a:t>
            </a:r>
            <a:r>
              <a:rPr lang="en-IN" dirty="0"/>
              <a:t>on 21st May 1688 in London in Roman Catholic family</a:t>
            </a:r>
            <a:r>
              <a:rPr lang="en-IN" dirty="0" smtClean="0"/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dirty="0" smtClean="0"/>
              <a:t>was </a:t>
            </a:r>
            <a:r>
              <a:rPr lang="en-IN" dirty="0"/>
              <a:t>the son of a wealthy tradesman. </a:t>
            </a:r>
            <a:endParaRPr lang="en-IN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dirty="0" smtClean="0"/>
              <a:t>was </a:t>
            </a:r>
            <a:r>
              <a:rPr lang="en-IN" dirty="0"/>
              <a:t>a sick and delicate child. </a:t>
            </a:r>
            <a:endParaRPr lang="en-IN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dirty="0" smtClean="0"/>
              <a:t>He </a:t>
            </a:r>
            <a:r>
              <a:rPr lang="en-IN" dirty="0"/>
              <a:t>was denied the privilege of education and a first class school. </a:t>
            </a:r>
            <a:endParaRPr lang="en-IN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dirty="0" smtClean="0"/>
              <a:t>But was </a:t>
            </a:r>
            <a:r>
              <a:rPr lang="en-IN" dirty="0"/>
              <a:t>a studious child and started reading at home. </a:t>
            </a:r>
            <a:endParaRPr lang="en-IN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dirty="0" smtClean="0"/>
              <a:t>possess </a:t>
            </a:r>
            <a:r>
              <a:rPr lang="en-IN" dirty="0"/>
              <a:t>remarkably correctness in writing words before he was 16 years old. </a:t>
            </a:r>
            <a:endParaRPr lang="en-IN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 smtClean="0"/>
              <a:t>poetry mainly </a:t>
            </a:r>
            <a:r>
              <a:rPr lang="en-IN" dirty="0"/>
              <a:t>satirical.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971" y="968231"/>
            <a:ext cx="3219450" cy="428625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Presentation by Asst. Prof. VINODKUMAR ASHOK PRADHAN, SMM Murgud, Dist. Kolhapur</a:t>
            </a:r>
            <a:endParaRPr lang="en-I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4BB86-C3F3-42EC-8C9B-47D50DEC1F8D}" type="slidenum">
              <a:rPr lang="en-IN" smtClean="0"/>
              <a:t>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5719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35762" y="180593"/>
            <a:ext cx="57182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To Mrs. M. B. on her Birthday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35569" y="765368"/>
            <a:ext cx="5241992" cy="548068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Oh be thou blest with all that Heav’n can send,</a:t>
            </a:r>
            <a:r>
              <a:rPr lang="en-IN" dirty="0" smtClean="0"/>
              <a:t/>
            </a:r>
            <a:br>
              <a:rPr lang="en-IN" dirty="0" smtClean="0"/>
            </a:br>
            <a:r>
              <a:rPr lang="en-IN" dirty="0"/>
              <a:t>Long Health, long Youth, long Pleasure, and a Friend,</a:t>
            </a:r>
            <a:r>
              <a:rPr lang="en-IN" dirty="0" smtClean="0"/>
              <a:t/>
            </a:r>
            <a:br>
              <a:rPr lang="en-IN" dirty="0" smtClean="0"/>
            </a:br>
            <a:r>
              <a:rPr lang="en-IN" dirty="0"/>
              <a:t>Not with those Toys the female world admire,</a:t>
            </a:r>
            <a:r>
              <a:rPr lang="en-IN" dirty="0" smtClean="0"/>
              <a:t/>
            </a:r>
            <a:br>
              <a:rPr lang="en-IN" dirty="0" smtClean="0"/>
            </a:br>
            <a:r>
              <a:rPr lang="en-IN" dirty="0"/>
              <a:t>Riches that vex, and Vanities that tire.</a:t>
            </a:r>
            <a:r>
              <a:rPr lang="en-IN" dirty="0" smtClean="0"/>
              <a:t/>
            </a:r>
            <a:br>
              <a:rPr lang="en-IN" dirty="0" smtClean="0"/>
            </a:br>
            <a:r>
              <a:rPr lang="en-IN" dirty="0"/>
              <a:t>With added years if Life bring nothing new,</a:t>
            </a:r>
            <a:r>
              <a:rPr lang="en-IN" dirty="0" smtClean="0"/>
              <a:t/>
            </a:r>
            <a:br>
              <a:rPr lang="en-IN" dirty="0" smtClean="0"/>
            </a:br>
            <a:r>
              <a:rPr lang="en-IN" dirty="0"/>
              <a:t>But, like a Sieve, let ev’ry blessing thro’,</a:t>
            </a:r>
            <a:r>
              <a:rPr lang="en-IN" dirty="0" smtClean="0"/>
              <a:t/>
            </a:r>
            <a:br>
              <a:rPr lang="en-IN" dirty="0" smtClean="0"/>
            </a:br>
            <a:r>
              <a:rPr lang="en-IN" dirty="0"/>
              <a:t>Some joy still lost, as each vain year runs o’er,</a:t>
            </a:r>
            <a:r>
              <a:rPr lang="en-IN" dirty="0" smtClean="0"/>
              <a:t/>
            </a:r>
            <a:br>
              <a:rPr lang="en-IN" dirty="0" smtClean="0"/>
            </a:br>
            <a:r>
              <a:rPr lang="en-IN" dirty="0"/>
              <a:t>And all we gain, some sad Reflection more;</a:t>
            </a:r>
            <a:r>
              <a:rPr lang="en-IN" dirty="0" smtClean="0"/>
              <a:t/>
            </a:r>
            <a:br>
              <a:rPr lang="en-IN" dirty="0" smtClean="0"/>
            </a:br>
            <a:r>
              <a:rPr lang="en-IN" dirty="0"/>
              <a:t>Is that a Birth-Day? ’tis alas! too clear,</a:t>
            </a:r>
            <a:r>
              <a:rPr lang="en-IN" dirty="0" smtClean="0"/>
              <a:t/>
            </a:r>
            <a:br>
              <a:rPr lang="en-IN" dirty="0" smtClean="0"/>
            </a:br>
            <a:r>
              <a:rPr lang="en-IN" dirty="0"/>
              <a:t>‘Tis but the funeral of the former year.</a:t>
            </a:r>
            <a:r>
              <a:rPr lang="en-IN" dirty="0" smtClean="0"/>
              <a:t/>
            </a:r>
            <a:br>
              <a:rPr lang="en-IN" dirty="0" smtClean="0"/>
            </a:br>
            <a:r>
              <a:rPr lang="en-IN" dirty="0"/>
              <a:t>Let Joy or Ease, let Affluence or Content,</a:t>
            </a:r>
            <a:r>
              <a:rPr lang="en-IN" dirty="0" smtClean="0"/>
              <a:t/>
            </a:r>
            <a:br>
              <a:rPr lang="en-IN" dirty="0" smtClean="0"/>
            </a:br>
            <a:r>
              <a:rPr lang="en-IN" dirty="0"/>
              <a:t>And the gay Conscience of a life well spent,</a:t>
            </a:r>
            <a:r>
              <a:rPr lang="en-IN" dirty="0" smtClean="0"/>
              <a:t/>
            </a:r>
            <a:br>
              <a:rPr lang="en-IN" dirty="0" smtClean="0"/>
            </a:br>
            <a:r>
              <a:rPr lang="en-IN" dirty="0"/>
              <a:t>Calm ev’ry thought, inspirit ev’ry grace.</a:t>
            </a:r>
            <a:r>
              <a:rPr lang="en-IN" dirty="0" smtClean="0"/>
              <a:t/>
            </a:r>
            <a:br>
              <a:rPr lang="en-IN" dirty="0" smtClean="0"/>
            </a:br>
            <a:r>
              <a:rPr lang="en-IN" dirty="0"/>
              <a:t>Glow in thy heart, and smile upon thy face.</a:t>
            </a:r>
            <a:r>
              <a:rPr lang="en-IN" dirty="0" smtClean="0"/>
              <a:t/>
            </a:r>
            <a:br>
              <a:rPr lang="en-IN" dirty="0" smtClean="0"/>
            </a:br>
            <a:r>
              <a:rPr lang="en-IN" dirty="0"/>
              <a:t>Let day improve on day, and year on year,</a:t>
            </a:r>
            <a:r>
              <a:rPr lang="en-IN" dirty="0" smtClean="0"/>
              <a:t/>
            </a:r>
            <a:br>
              <a:rPr lang="en-IN" dirty="0" smtClean="0"/>
            </a:br>
            <a:r>
              <a:rPr lang="en-IN" dirty="0"/>
              <a:t>Without a Pain, a Trouble, or a Fear;</a:t>
            </a:r>
            <a:r>
              <a:rPr lang="en-IN" dirty="0" smtClean="0"/>
              <a:t/>
            </a:r>
            <a:br>
              <a:rPr lang="en-IN" dirty="0" smtClean="0"/>
            </a:br>
            <a:r>
              <a:rPr lang="en-IN" dirty="0"/>
              <a:t>Till Death unfelt that tender frame destroy,</a:t>
            </a:r>
            <a:r>
              <a:rPr lang="en-IN" dirty="0" smtClean="0"/>
              <a:t/>
            </a:r>
            <a:br>
              <a:rPr lang="en-IN" dirty="0" smtClean="0"/>
            </a:br>
            <a:r>
              <a:rPr lang="en-IN" dirty="0"/>
              <a:t>In some soft Dream, or Extasy of joy,</a:t>
            </a:r>
            <a:r>
              <a:rPr lang="en-IN" dirty="0" smtClean="0"/>
              <a:t/>
            </a:r>
            <a:br>
              <a:rPr lang="en-IN" dirty="0" smtClean="0"/>
            </a:br>
            <a:r>
              <a:rPr lang="en-IN" dirty="0"/>
              <a:t>Peaceful sleep out the Sabbath of the Tomb,</a:t>
            </a:r>
            <a:r>
              <a:rPr lang="en-IN" dirty="0" smtClean="0"/>
              <a:t/>
            </a:r>
            <a:br>
              <a:rPr lang="en-IN" dirty="0" smtClean="0"/>
            </a:br>
            <a:r>
              <a:rPr lang="en-IN" dirty="0"/>
              <a:t>And wake to Raptures in a Life to come.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62" y="870458"/>
            <a:ext cx="2686596" cy="327395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Presentation by Asst. Prof. VINODKUMAR ASHOK PRADHAN, SMM Murgud, Dist. Kolhapur</a:t>
            </a:r>
            <a:endParaRPr lang="en-I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4BB86-C3F3-42EC-8C9B-47D50DEC1F8D}" type="slidenum">
              <a:rPr lang="en-IN" smtClean="0"/>
              <a:t>18</a:t>
            </a:fld>
            <a:endParaRPr lang="en-IN"/>
          </a:p>
        </p:txBody>
      </p:sp>
      <p:pic>
        <p:nvPicPr>
          <p:cNvPr id="4" name="Poem_To_Mrs_M_B_On_Her_Birthday___Alexander_Pope(256k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64" y="4908030"/>
            <a:ext cx="609600" cy="6096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970123" y="4908030"/>
            <a:ext cx="2388495" cy="57440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Book Antiqua" panose="02040602050305030304" pitchFamily="18" charset="0"/>
              </a:rPr>
              <a:t>Click on the speaker to listen the poem...</a:t>
            </a:r>
            <a:endParaRPr lang="en-IN" sz="14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50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55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205" y="180593"/>
            <a:ext cx="909736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Elegy Written in a Country Churchyard (1751)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2511" y="997305"/>
            <a:ext cx="4726744" cy="509400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sz="1600" dirty="0" smtClean="0"/>
              <a:t>was </a:t>
            </a:r>
            <a:r>
              <a:rPr lang="en-IN" sz="1600" dirty="0"/>
              <a:t>born on 26 December 1716 in London. </a:t>
            </a:r>
            <a:endParaRPr lang="en-IN" sz="1600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sz="1600" dirty="0" smtClean="0"/>
              <a:t>was </a:t>
            </a:r>
            <a:r>
              <a:rPr lang="en-IN" sz="1600" dirty="0"/>
              <a:t>educated at Eton and Cambridge. </a:t>
            </a:r>
            <a:endParaRPr lang="en-IN" sz="1600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sz="1600" dirty="0" smtClean="0"/>
              <a:t>was </a:t>
            </a:r>
            <a:r>
              <a:rPr lang="en-IN" sz="1600" dirty="0"/>
              <a:t>offered the Laureateship in 1757 but </a:t>
            </a:r>
            <a:r>
              <a:rPr lang="en-IN" sz="1600" dirty="0" smtClean="0"/>
              <a:t>refused</a:t>
            </a:r>
            <a:r>
              <a:rPr lang="en-IN" sz="1600" dirty="0"/>
              <a:t>. </a:t>
            </a:r>
            <a:endParaRPr lang="en-IN" sz="1600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sz="1600" dirty="0" smtClean="0"/>
              <a:t>In </a:t>
            </a:r>
            <a:r>
              <a:rPr lang="en-IN" sz="1600" dirty="0"/>
              <a:t>1768 </a:t>
            </a:r>
            <a:r>
              <a:rPr lang="en-IN" sz="1600" dirty="0" smtClean="0"/>
              <a:t>was </a:t>
            </a:r>
            <a:r>
              <a:rPr lang="en-IN" sz="1600" dirty="0"/>
              <a:t>appointed as professor of History at Cambridge</a:t>
            </a:r>
            <a:r>
              <a:rPr lang="en-IN" sz="1600" dirty="0" smtClean="0"/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sz="1600" dirty="0" smtClean="0"/>
              <a:t>died </a:t>
            </a:r>
            <a:r>
              <a:rPr lang="en-IN" sz="1600" dirty="0"/>
              <a:t>on 30 July 1771 </a:t>
            </a:r>
            <a:r>
              <a:rPr lang="en-IN" sz="1600" dirty="0" smtClean="0"/>
              <a:t>of illness </a:t>
            </a:r>
            <a:r>
              <a:rPr lang="en-IN" sz="1600" dirty="0"/>
              <a:t>and was burried at Stoke Pogis in </a:t>
            </a:r>
            <a:r>
              <a:rPr lang="en-IN" sz="1600" dirty="0" smtClean="0"/>
              <a:t>Bucks the </a:t>
            </a:r>
            <a:r>
              <a:rPr lang="en-IN" sz="1600" dirty="0"/>
              <a:t>place which inspired him to </a:t>
            </a:r>
            <a:r>
              <a:rPr lang="en-IN" sz="1600" dirty="0" smtClean="0"/>
              <a:t>this poem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sz="1600" dirty="0" smtClean="0"/>
              <a:t>This poem </a:t>
            </a:r>
            <a:r>
              <a:rPr lang="en-IN" sz="1600" dirty="0"/>
              <a:t>is his </a:t>
            </a:r>
            <a:r>
              <a:rPr lang="en-IN" sz="1600" i="1" dirty="0"/>
              <a:t>meditation</a:t>
            </a:r>
            <a:r>
              <a:rPr lang="en-IN" sz="1600" dirty="0"/>
              <a:t> on a typical English churchyard with mounds, gravestones and yew </a:t>
            </a:r>
            <a:r>
              <a:rPr lang="en-IN" sz="1600" dirty="0" smtClean="0"/>
              <a:t>trees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sz="1600" dirty="0" smtClean="0"/>
              <a:t>This </a:t>
            </a:r>
            <a:r>
              <a:rPr lang="en-IN" sz="1600" dirty="0"/>
              <a:t>poem is a reflection of poet on the lives of the simple and poor people.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Presentation by Asst. Prof. VINODKUMAR ASHOK PRADHAN, SMM Murgud, Dist. Kolhapur</a:t>
            </a:r>
            <a:endParaRPr lang="en-I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9" r="18161"/>
          <a:stretch/>
        </p:blipFill>
        <p:spPr>
          <a:xfrm>
            <a:off x="112542" y="997305"/>
            <a:ext cx="4149969" cy="3657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4BB86-C3F3-42EC-8C9B-47D50DEC1F8D}" type="slidenum">
              <a:rPr lang="en-IN" smtClean="0"/>
              <a:t>19</a:t>
            </a:fld>
            <a:endParaRPr lang="en-IN"/>
          </a:p>
        </p:txBody>
      </p:sp>
      <p:pic>
        <p:nvPicPr>
          <p:cNvPr id="4" name="Elegy_Written_In_A_Country_Churchyar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42" y="5053626"/>
            <a:ext cx="609600" cy="609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77344" y="4088595"/>
            <a:ext cx="3420366" cy="8563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Book Antiqua" panose="02040602050305030304" pitchFamily="18" charset="0"/>
              </a:rPr>
              <a:t>THOMAS GRAY</a:t>
            </a:r>
          </a:p>
          <a:p>
            <a:pPr algn="ctr"/>
            <a:r>
              <a:rPr lang="en-US" sz="1400" b="1" dirty="0" smtClean="0">
                <a:latin typeface="Book Antiqua" panose="02040602050305030304" pitchFamily="18" charset="0"/>
              </a:rPr>
              <a:t>(B. 26 Dec. 1716– D. 30 July 1771)</a:t>
            </a:r>
            <a:endParaRPr lang="en-IN" sz="1400" b="1" dirty="0">
              <a:latin typeface="Book Antiqua" panose="0204060205030503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35086" y="5053626"/>
            <a:ext cx="2388495" cy="57440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Book Antiqua" panose="02040602050305030304" pitchFamily="18" charset="0"/>
              </a:rPr>
              <a:t>Click on the speaker to listen the poem...</a:t>
            </a:r>
            <a:endParaRPr lang="en-IN" sz="14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89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806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79" y="539646"/>
            <a:ext cx="7629993" cy="3852471"/>
          </a:xfrm>
          <a:prstGeom prst="round2DiagRect">
            <a:avLst>
              <a:gd name="adj1" fmla="val 16667"/>
              <a:gd name="adj2" fmla="val 864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1739917" y="4174883"/>
            <a:ext cx="5739116" cy="194491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By </a:t>
            </a:r>
          </a:p>
          <a:p>
            <a:pPr algn="ctr"/>
            <a:r>
              <a:rPr lang="en-US" sz="2000" b="1" dirty="0" smtClean="0"/>
              <a:t>Mr. VINODKUMAR ASHOK PRADAHN</a:t>
            </a:r>
          </a:p>
          <a:p>
            <a:pPr algn="ctr"/>
            <a:r>
              <a:rPr lang="en-US" dirty="0" smtClean="0"/>
              <a:t>Asst. Professor, Department of English,</a:t>
            </a:r>
          </a:p>
          <a:p>
            <a:pPr algn="ctr"/>
            <a:r>
              <a:rPr lang="en-US" dirty="0" smtClean="0"/>
              <a:t>Sadashivrao Mandlik Mahavidyalaya, Murgud</a:t>
            </a:r>
          </a:p>
          <a:p>
            <a:pPr algn="ctr"/>
            <a:r>
              <a:rPr lang="en-US" dirty="0" smtClean="0"/>
              <a:t>Tal.: Kagal, Dist.: Kolhapur</a:t>
            </a:r>
          </a:p>
          <a:p>
            <a:pPr algn="ctr"/>
            <a:r>
              <a:rPr lang="en-US" dirty="0" smtClean="0"/>
              <a:t>pradhanvinod99@yahoo.com   9960733174</a:t>
            </a:r>
            <a:endParaRPr lang="en-IN" dirty="0"/>
          </a:p>
        </p:txBody>
      </p:sp>
      <p:sp>
        <p:nvSpPr>
          <p:cNvPr id="7" name="Rectangle 6"/>
          <p:cNvSpPr/>
          <p:nvPr/>
        </p:nvSpPr>
        <p:spPr>
          <a:xfrm>
            <a:off x="1394238" y="407927"/>
            <a:ext cx="640124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solidFill>
                  <a:srgbClr val="002060"/>
                </a:solidFill>
              </a:rPr>
              <a:t>B. A. Part – III English Special </a:t>
            </a:r>
          </a:p>
          <a:p>
            <a:pPr algn="ctr"/>
            <a:r>
              <a:rPr lang="en-US" sz="4000" dirty="0" smtClean="0">
                <a:solidFill>
                  <a:srgbClr val="002060"/>
                </a:solidFill>
              </a:rPr>
              <a:t>Semester – V : Paper No. - VIII</a:t>
            </a:r>
            <a:endParaRPr lang="en-IN" sz="4000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36350" y="-11875"/>
            <a:ext cx="431701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A Presentation on </a:t>
            </a:r>
            <a:endParaRPr lang="en-IN" sz="2400" b="1" dirty="0">
              <a:solidFill>
                <a:srgbClr val="00206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Presentation by Asst. Prof. VINODKUMAR ASHOK PRADHAN, SMM Murgud, Dist. Kolhapur</a:t>
            </a:r>
            <a:endParaRPr lang="en-I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4BB86-C3F3-42EC-8C9B-47D50DEC1F8D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6694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89270" y="180593"/>
            <a:ext cx="241123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Poison Tree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88658" y="4654614"/>
            <a:ext cx="3420366" cy="8563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Book Antiqua" panose="02040602050305030304" pitchFamily="18" charset="0"/>
              </a:rPr>
              <a:t>WILLIAM BLAKE</a:t>
            </a:r>
          </a:p>
          <a:p>
            <a:pPr algn="ctr"/>
            <a:r>
              <a:rPr lang="en-US" sz="1400" b="1" dirty="0" smtClean="0">
                <a:latin typeface="Book Antiqua" panose="02040602050305030304" pitchFamily="18" charset="0"/>
              </a:rPr>
              <a:t>(B. 28 Nov. 1757– D. 12 Aug. 1827)</a:t>
            </a:r>
            <a:endParaRPr lang="en-IN" sz="1400" b="1" dirty="0">
              <a:latin typeface="Book Antiqua" panose="0204060205030503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62511" y="997305"/>
            <a:ext cx="4726744" cy="509400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IN" sz="1600" dirty="0" smtClean="0"/>
              <a:t>was </a:t>
            </a:r>
            <a:r>
              <a:rPr lang="en-IN" sz="1600" dirty="0"/>
              <a:t>born on 28</a:t>
            </a:r>
            <a:r>
              <a:rPr lang="en-IN" sz="1600" baseline="30000" dirty="0"/>
              <a:t>th</a:t>
            </a:r>
            <a:r>
              <a:rPr lang="en-IN" sz="1600" dirty="0"/>
              <a:t> November 1757 in London. </a:t>
            </a:r>
            <a:endParaRPr lang="en-IN" sz="1600" dirty="0" smtClean="0"/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IN" sz="1600" dirty="0" smtClean="0"/>
              <a:t>was </a:t>
            </a:r>
            <a:r>
              <a:rPr lang="en-IN" sz="1600" dirty="0"/>
              <a:t>the son of hosier who showed a remarkable understanding of his son's mental setup and gave him training in painting, sculpture and </a:t>
            </a:r>
            <a:r>
              <a:rPr lang="en-IN" sz="1600" dirty="0" smtClean="0"/>
              <a:t>engraving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IN" sz="1600" dirty="0" smtClean="0"/>
              <a:t>earned </a:t>
            </a:r>
            <a:r>
              <a:rPr lang="en-IN" sz="1600" dirty="0"/>
              <a:t>his livelihood by working as an engraver. </a:t>
            </a:r>
            <a:endParaRPr lang="en-IN" sz="1600" dirty="0" smtClean="0"/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IN" sz="1600" dirty="0" smtClean="0"/>
              <a:t>Without </a:t>
            </a:r>
            <a:r>
              <a:rPr lang="en-IN" sz="1600" dirty="0"/>
              <a:t>much formal education </a:t>
            </a:r>
            <a:r>
              <a:rPr lang="en-IN" sz="1600" dirty="0" smtClean="0"/>
              <a:t>had </a:t>
            </a:r>
            <a:r>
              <a:rPr lang="en-IN" sz="1600" dirty="0"/>
              <a:t>great spiritual learning. </a:t>
            </a:r>
            <a:endParaRPr lang="en-IN" sz="1600" dirty="0" smtClean="0"/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IN" sz="1600" dirty="0" smtClean="0"/>
              <a:t>‘</a:t>
            </a:r>
            <a:r>
              <a:rPr lang="en-IN" sz="1600" dirty="0"/>
              <a:t>Songs of Innocence’, ‘This Book of Them’, ‘Songs of Experience’, ‘Marriage of Heaven and Hell’ are major literary </a:t>
            </a:r>
            <a:r>
              <a:rPr lang="en-IN" sz="1600" dirty="0" smtClean="0"/>
              <a:t>works</a:t>
            </a:r>
            <a:endParaRPr lang="en-IN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8" t="16943" r="23175"/>
          <a:stretch/>
        </p:blipFill>
        <p:spPr>
          <a:xfrm>
            <a:off x="145143" y="1059541"/>
            <a:ext cx="3865890" cy="3493471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Presentation by Asst. Prof. VINODKUMAR ASHOK PRADHAN, SMM Murgud, Dist. Kolhapur</a:t>
            </a:r>
            <a:endParaRPr lang="en-I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4BB86-C3F3-42EC-8C9B-47D50DEC1F8D}" type="slidenum">
              <a:rPr lang="en-IN" smtClean="0"/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9764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28464" y="180593"/>
            <a:ext cx="413286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Poison Tree (1794) </a:t>
            </a:r>
          </a:p>
          <a:p>
            <a:pPr algn="ctr"/>
            <a:r>
              <a:rPr lang="en-US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from ‘Songs of Experience’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122" y="1134700"/>
            <a:ext cx="9064897" cy="51209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numCol="2" rtlCol="0" anchor="ctr"/>
          <a:lstStyle/>
          <a:p>
            <a:pPr>
              <a:lnSpc>
                <a:spcPct val="150000"/>
              </a:lnSpc>
            </a:pPr>
            <a:r>
              <a:rPr lang="en-IN" b="1" dirty="0" smtClean="0"/>
              <a:t>I was angry with my friend:</a:t>
            </a:r>
            <a:br>
              <a:rPr lang="en-IN" b="1" dirty="0" smtClean="0"/>
            </a:br>
            <a:r>
              <a:rPr lang="en-IN" b="1" dirty="0" smtClean="0"/>
              <a:t>I told my wrath, my wrath did end.</a:t>
            </a:r>
            <a:br>
              <a:rPr lang="en-IN" b="1" dirty="0" smtClean="0"/>
            </a:br>
            <a:r>
              <a:rPr lang="en-IN" b="1" dirty="0" smtClean="0"/>
              <a:t>I was angry with my foe:</a:t>
            </a:r>
            <a:br>
              <a:rPr lang="en-IN" b="1" dirty="0" smtClean="0"/>
            </a:br>
            <a:r>
              <a:rPr lang="en-IN" b="1" dirty="0" smtClean="0"/>
              <a:t>I told it not, my wrath did grow.</a:t>
            </a:r>
          </a:p>
          <a:p>
            <a:pPr>
              <a:lnSpc>
                <a:spcPct val="150000"/>
              </a:lnSpc>
            </a:pPr>
            <a:r>
              <a:rPr lang="en-IN" b="1" dirty="0" smtClean="0"/>
              <a:t>And I watered it in fears.</a:t>
            </a:r>
            <a:br>
              <a:rPr lang="en-IN" b="1" dirty="0" smtClean="0"/>
            </a:br>
            <a:r>
              <a:rPr lang="en-IN" b="1" dirty="0" smtClean="0"/>
              <a:t>Night and morning with my tears:</a:t>
            </a:r>
            <a:br>
              <a:rPr lang="en-IN" b="1" dirty="0" smtClean="0"/>
            </a:br>
            <a:r>
              <a:rPr lang="en-IN" b="1" dirty="0" smtClean="0"/>
              <a:t>And I sunned it with smiles.</a:t>
            </a:r>
            <a:br>
              <a:rPr lang="en-IN" b="1" dirty="0" smtClean="0"/>
            </a:br>
            <a:r>
              <a:rPr lang="en-IN" b="1" dirty="0" smtClean="0"/>
              <a:t>And with soft deceitful wiles.</a:t>
            </a:r>
          </a:p>
          <a:p>
            <a:pPr>
              <a:lnSpc>
                <a:spcPct val="150000"/>
              </a:lnSpc>
            </a:pPr>
            <a:r>
              <a:rPr lang="en-IN" b="1" dirty="0" smtClean="0"/>
              <a:t>And it grew both day and night.</a:t>
            </a:r>
            <a:br>
              <a:rPr lang="en-IN" b="1" dirty="0" smtClean="0"/>
            </a:br>
            <a:r>
              <a:rPr lang="en-IN" b="1" dirty="0" smtClean="0"/>
              <a:t>Till it bore an apple bright.</a:t>
            </a:r>
            <a:br>
              <a:rPr lang="en-IN" b="1" dirty="0" smtClean="0"/>
            </a:br>
            <a:r>
              <a:rPr lang="en-IN" b="1" dirty="0" smtClean="0"/>
              <a:t>And my foe beheld it shine.</a:t>
            </a:r>
            <a:br>
              <a:rPr lang="en-IN" b="1" dirty="0" smtClean="0"/>
            </a:br>
            <a:r>
              <a:rPr lang="en-IN" b="1" dirty="0" smtClean="0"/>
              <a:t>And he knew that it was mine.</a:t>
            </a:r>
          </a:p>
          <a:p>
            <a:pPr>
              <a:lnSpc>
                <a:spcPct val="150000"/>
              </a:lnSpc>
            </a:pPr>
            <a:r>
              <a:rPr lang="en-IN" b="1" dirty="0" smtClean="0"/>
              <a:t>And into my garden stole.</a:t>
            </a:r>
            <a:br>
              <a:rPr lang="en-IN" b="1" dirty="0" smtClean="0"/>
            </a:br>
            <a:r>
              <a:rPr lang="en-IN" b="1" dirty="0" smtClean="0"/>
              <a:t>When the night had veild the pole;</a:t>
            </a:r>
            <a:br>
              <a:rPr lang="en-IN" b="1" dirty="0" smtClean="0"/>
            </a:br>
            <a:r>
              <a:rPr lang="en-IN" b="1" dirty="0" smtClean="0"/>
              <a:t>In the morning glad I see;</a:t>
            </a:r>
            <a:br>
              <a:rPr lang="en-IN" b="1" dirty="0" smtClean="0"/>
            </a:br>
            <a:r>
              <a:rPr lang="en-IN" b="1" dirty="0" smtClean="0"/>
              <a:t>My foe outstretchd beneath the tree.</a:t>
            </a:r>
          </a:p>
          <a:p>
            <a:endParaRPr lang="en-US" dirty="0"/>
          </a:p>
          <a:p>
            <a:endParaRPr lang="en-US" dirty="0" smtClean="0"/>
          </a:p>
          <a:p>
            <a:pPr algn="ctr"/>
            <a:endParaRPr lang="en-IN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539" y="3033486"/>
            <a:ext cx="4296229" cy="3222172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Presentation by Asst. Prof. VINODKUMAR ASHOK PRADHAN, SMM Murgud, Dist. Kolhapur</a:t>
            </a:r>
            <a:endParaRPr lang="en-I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4BB86-C3F3-42EC-8C9B-47D50DEC1F8D}" type="slidenum">
              <a:rPr lang="en-IN" smtClean="0"/>
              <a:t>21</a:t>
            </a:fld>
            <a:endParaRPr lang="en-IN"/>
          </a:p>
        </p:txBody>
      </p:sp>
      <p:pic>
        <p:nvPicPr>
          <p:cNvPr id="4" name="A_Poison_Tree_by_William_Blake(256k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99763" y="4982981"/>
            <a:ext cx="609600" cy="6096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382274" y="4993487"/>
            <a:ext cx="2388495" cy="57440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Book Antiqua" panose="02040602050305030304" pitchFamily="18" charset="0"/>
              </a:rPr>
              <a:t>Click on the speaker to listen the poem...</a:t>
            </a:r>
            <a:endParaRPr lang="en-IN" sz="14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28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45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24" y="1079292"/>
            <a:ext cx="7661439" cy="439211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Presentation by Asst. Prof. VINODKUMAR ASHOK PRADHAN, SMM Murgud, Dist. Kolhapur</a:t>
            </a:r>
            <a:endParaRPr lang="en-I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4BB86-C3F3-42EC-8C9B-47D50DEC1F8D}" type="slidenum">
              <a:rPr lang="en-IN" smtClean="0"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1215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55" y="1046276"/>
            <a:ext cx="2841696" cy="3612810"/>
          </a:xfrm>
        </p:spPr>
      </p:pic>
      <p:sp>
        <p:nvSpPr>
          <p:cNvPr id="7" name="Rectangle 6"/>
          <p:cNvSpPr/>
          <p:nvPr/>
        </p:nvSpPr>
        <p:spPr>
          <a:xfrm>
            <a:off x="450135" y="180593"/>
            <a:ext cx="82894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Let Not Old Age Disgrace My High Desire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12445" y="4673603"/>
            <a:ext cx="3236459" cy="8563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Book Antiqua" panose="02040602050305030304" pitchFamily="18" charset="0"/>
              </a:rPr>
              <a:t>SIR PHILIP SIDNEY </a:t>
            </a:r>
          </a:p>
          <a:p>
            <a:pPr algn="ctr"/>
            <a:r>
              <a:rPr lang="en-US" sz="1400" b="1" dirty="0" smtClean="0">
                <a:latin typeface="Book Antiqua" panose="02040602050305030304" pitchFamily="18" charset="0"/>
              </a:rPr>
              <a:t>(B.30 Nov. 1554 – D. 17 Oct. 1586)</a:t>
            </a:r>
            <a:endParaRPr lang="en-IN" sz="1400" b="1" dirty="0">
              <a:latin typeface="Book Antiqua" panose="0204060205030503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33371" y="1046276"/>
            <a:ext cx="4806213" cy="468686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Was an English Poet</a:t>
            </a:r>
            <a:r>
              <a:rPr lang="en-IN" dirty="0" smtClean="0"/>
              <a:t>, courtier, scholar and soldier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Prominent Elizabethan Poet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Took part in the war of Protestants against Spanish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Wounded in thigh and died of gangrene after 26 days at the early age of 31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A great human as though hiself wounded gave his water to a dying soldier saying, “Thy necessity is yet greater than mine.”</a:t>
            </a:r>
            <a:endParaRPr lang="en-IN" dirty="0" smtClean="0"/>
          </a:p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Presentation by Asst. Prof. VINODKUMAR ASHOK PRADHAN, SMM Murgud, Dist. Kolhapur</a:t>
            </a:r>
            <a:endParaRPr lang="en-I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4BB86-C3F3-42EC-8C9B-47D50DEC1F8D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2899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0135" y="180593"/>
            <a:ext cx="82894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Let Not Old Age Disgrace My High Desire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4114" y="1059534"/>
            <a:ext cx="7910286" cy="12191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bg1"/>
                </a:solidFill>
              </a:rPr>
              <a:t>Core of the poem: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Meditation on youth and old age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An argument between youth and old age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It is defense of old age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Typical Elizabethan sonnet of 4+4+4+2=14 lines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Rhyming: abab, cdcd, efef, gg </a:t>
            </a:r>
            <a:endParaRPr lang="en-US" b="1" dirty="0">
              <a:solidFill>
                <a:schemeClr val="bg1"/>
              </a:solidFill>
            </a:endParaRPr>
          </a:p>
          <a:p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22960" y="2440810"/>
            <a:ext cx="3703320" cy="402335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Old age	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Heavenly soul in human shape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Like dry wood giving best fire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Has white hair on face but whiteness presents respect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Wise and full of constant truth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knows whatever was in youth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Overcomes means accept and conquers youth and is bringer of honour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63440" y="2440810"/>
            <a:ext cx="3703320" cy="402336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Youth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Disgraces old age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Produce smoke and spend virtue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Youth lacks cleanness, maturity, virtuousness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Always in haste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Foolish behaviour in youth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Unknown to the upcoming old age one day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Presentation by Asst. Prof. VINODKUMAR ASHOK PRADHAN, SMM Murgud, Dist. Kolhapur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4BB86-C3F3-42EC-8C9B-47D50DEC1F8D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2537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93793" y="180593"/>
            <a:ext cx="800310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Come Live with me and be my Love (1599)</a:t>
            </a:r>
          </a:p>
          <a:p>
            <a:pPr algn="ctr"/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OR</a:t>
            </a:r>
          </a:p>
          <a:p>
            <a:pPr algn="ctr"/>
            <a:r>
              <a:rPr lang="en-US" sz="3200" b="1" cap="none" spc="0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66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The Passionate Shepherd to His Love</a:t>
            </a:r>
            <a:endParaRPr lang="en-US" sz="3200" b="1" cap="none" spc="0" dirty="0">
              <a:ln w="9525">
                <a:solidFill>
                  <a:srgbClr val="002060"/>
                </a:solidFill>
                <a:prstDash val="solid"/>
              </a:ln>
              <a:solidFill>
                <a:srgbClr val="FF66FF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1" y="1846194"/>
            <a:ext cx="3420366" cy="289306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21211" y="4956971"/>
            <a:ext cx="3420366" cy="8563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Book Antiqua" panose="02040602050305030304" pitchFamily="18" charset="0"/>
              </a:rPr>
              <a:t>CHRISTOPHER MARLOWE</a:t>
            </a:r>
          </a:p>
          <a:p>
            <a:pPr algn="ctr"/>
            <a:r>
              <a:rPr lang="en-US" sz="1400" b="1" dirty="0" smtClean="0">
                <a:latin typeface="Book Antiqua" panose="02040602050305030304" pitchFamily="18" charset="0"/>
              </a:rPr>
              <a:t>(B. 26 Feb. 1564 – D. 30 May 1593)</a:t>
            </a:r>
            <a:endParaRPr lang="en-IN" sz="1400" b="1" dirty="0">
              <a:latin typeface="Book Antiqua" panose="0204060205030503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04714" y="1820006"/>
            <a:ext cx="4434870" cy="31369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Was an English Poet</a:t>
            </a:r>
            <a:r>
              <a:rPr lang="en-IN" dirty="0" smtClean="0"/>
              <a:t>, </a:t>
            </a:r>
            <a:r>
              <a:rPr lang="en-US" dirty="0" smtClean="0"/>
              <a:t>playwright, translator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Tragedian of Elizabethan Age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Influenced by Shakespeare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Was mysteriously stabbed to death for writing vulgar religious matter</a:t>
            </a:r>
          </a:p>
          <a:p>
            <a:pPr>
              <a:lnSpc>
                <a:spcPct val="150000"/>
              </a:lnSpc>
            </a:pPr>
            <a:endParaRPr lang="en-US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IN" dirty="0" smtClean="0"/>
          </a:p>
          <a:p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Presentation by Asst. Prof. VINODKUMAR ASHOK PRADHAN, SMM Murgud, Dist. Kolhapur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4BB86-C3F3-42EC-8C9B-47D50DEC1F8D}" type="slidenum">
              <a:rPr lang="en-IN" smtClean="0"/>
              <a:t>5</a:t>
            </a:fld>
            <a:endParaRPr lang="en-IN"/>
          </a:p>
        </p:txBody>
      </p:sp>
      <p:pic>
        <p:nvPicPr>
          <p:cNvPr id="5" name="Christopher_Marlowe_“The_Passionate_Shepherd_to_His_Love”_pastoral_Come_live_with_me_and_be_my_love(256k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12553" y="4956971"/>
            <a:ext cx="609600" cy="6096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076608" y="4956967"/>
            <a:ext cx="2388495" cy="57440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Book Antiqua" panose="02040602050305030304" pitchFamily="18" charset="0"/>
              </a:rPr>
              <a:t>Click on the speaker to listen the poem...</a:t>
            </a:r>
            <a:endParaRPr lang="en-IN" sz="14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00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22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6502" y="170629"/>
            <a:ext cx="800310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Come Live with me and be my Love (1599)</a:t>
            </a:r>
          </a:p>
          <a:p>
            <a:pPr algn="ctr"/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OR</a:t>
            </a:r>
          </a:p>
          <a:p>
            <a:pPr algn="ctr"/>
            <a:r>
              <a:rPr lang="en-US" sz="3200" b="1" cap="none" spc="0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66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The Passionate Shepherd to His Love</a:t>
            </a:r>
            <a:endParaRPr lang="en-US" sz="3200" b="1" cap="none" spc="0" dirty="0">
              <a:ln w="9525">
                <a:solidFill>
                  <a:srgbClr val="002060"/>
                </a:solidFill>
                <a:prstDash val="solid"/>
              </a:ln>
              <a:solidFill>
                <a:srgbClr val="FF66FF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2926" y="1561510"/>
            <a:ext cx="7910286" cy="47689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bg1"/>
                </a:solidFill>
              </a:rPr>
              <a:t>Core of the poem: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A well-known LOVE POEM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Nice example of PASTORAL POEM (a poem describing countryside nature)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The poem is an appeal/invitation of a lover to his beloved to enjoy pleasures of life as under: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They will wander towards valleys, groves, hills, fields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Sit upon rocks, will see shepherds feeding their flocks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The music of water in shallow rivers and lovesongs (madrigals) by birds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He will make a bed of roses and frangrant flowers for her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It will have a cap of flowers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He will offer her a gown: having embroidery of sweet-smeeling myrtle flower with its leaves – made of finest wool of a lamb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Fair lined slippers to protect from cold having pure gold buckles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The belt of straw &amp; ivy buds with pink (coral) clasps &amp; yellowish brown (amber) studs to it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He says if all this you like then why doesn’t she accept his love and live with him...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Presentation by Asst. Prof. VINODKUMAR ASHOK PRADHAN, SMM Murgud, Dist. Kolhapur</a:t>
            </a:r>
            <a:endParaRPr lang="en-I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4BB86-C3F3-42EC-8C9B-47D50DEC1F8D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8275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3200" y="180593"/>
            <a:ext cx="844333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Shall I Compare thee to a Summer’s Day?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765368"/>
            <a:ext cx="3810000" cy="41529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07143" y="4689685"/>
            <a:ext cx="3420366" cy="8563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Book Antiqua" panose="02040602050305030304" pitchFamily="18" charset="0"/>
              </a:rPr>
              <a:t>WILLIAM SHAKESPEARE</a:t>
            </a:r>
          </a:p>
          <a:p>
            <a:pPr algn="ctr"/>
            <a:r>
              <a:rPr lang="en-US" sz="1400" b="1" dirty="0" smtClean="0">
                <a:latin typeface="Book Antiqua" panose="02040602050305030304" pitchFamily="18" charset="0"/>
              </a:rPr>
              <a:t>(B. 23 April 1564 – D. 23 April 1616)</a:t>
            </a:r>
            <a:endParaRPr lang="en-IN" sz="1400" b="1" dirty="0">
              <a:latin typeface="Book Antiqua" panose="0204060205030503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90646" y="1046276"/>
            <a:ext cx="4448938" cy="468686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Was an English Poet</a:t>
            </a:r>
            <a:r>
              <a:rPr lang="en-IN" dirty="0" smtClean="0"/>
              <a:t>, </a:t>
            </a:r>
            <a:r>
              <a:rPr lang="en-US" dirty="0" smtClean="0"/>
              <a:t>actor, playwright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Born in Stratford-upon-Avon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Was half owner of Globe theatre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Wife Anne Hathaway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Three children: Judith-daughter, Twins- Sussanna (d) and Hamnet (only son)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World’s greatest dramatist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England’s NATIONAL POET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Wrote 38 plays, 154 sonnets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Died at the age of 49 years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IN" dirty="0" smtClean="0"/>
          </a:p>
          <a:p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Presentation by Asst. Prof. VINODKUMAR ASHOK PRADHAN, SMM Murgud, Dist. Kolhapur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4BB86-C3F3-42EC-8C9B-47D50DEC1F8D}" type="slidenum">
              <a:rPr lang="en-IN" smtClean="0"/>
              <a:t>7</a:t>
            </a:fld>
            <a:endParaRPr lang="en-IN"/>
          </a:p>
        </p:txBody>
      </p:sp>
      <p:pic>
        <p:nvPicPr>
          <p:cNvPr id="5" name="_Shall_I_compare_thee_to_a_summer's_day(256k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7430" y="5132513"/>
            <a:ext cx="609600" cy="6096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741489" y="5173078"/>
            <a:ext cx="2388495" cy="57440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Book Antiqua" panose="02040602050305030304" pitchFamily="18" charset="0"/>
              </a:rPr>
              <a:t>Click on the speaker to listen the poem...</a:t>
            </a:r>
            <a:endParaRPr lang="en-IN" sz="14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8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45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33333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0045" y="765367"/>
            <a:ext cx="7910286" cy="52978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en-US" sz="2000" b="1" dirty="0" smtClean="0">
                <a:solidFill>
                  <a:schemeClr val="bg1"/>
                </a:solidFill>
              </a:rPr>
              <a:t>Core of the poem: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The poem is a compliment to a lady’s beauty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Compares beauty to a summer’s day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Summer has rough wind that shakes cute buds blooming in May</a:t>
            </a:r>
            <a:r>
              <a:rPr lang="en-IN" dirty="0" smtClean="0">
                <a:solidFill>
                  <a:schemeClr val="bg1"/>
                </a:solidFill>
              </a:rPr>
              <a:t>, it is for a short period of time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But her beauty is lovely and temperate than summer’s day and is permanent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Sun (Eye of heaven) is hot with gold complexion also dims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and other fair things also declines as weather changes season to season but her beauty will not fade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Death cannot boast before her beauty as it is eternal as long as men breathe or eyes can see</a:t>
            </a:r>
          </a:p>
        </p:txBody>
      </p:sp>
      <p:sp>
        <p:nvSpPr>
          <p:cNvPr id="6" name="Rectangle 5"/>
          <p:cNvSpPr/>
          <p:nvPr/>
        </p:nvSpPr>
        <p:spPr>
          <a:xfrm>
            <a:off x="373200" y="180593"/>
            <a:ext cx="844333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Shall I Compare thee to a Summer’s Day?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Presentation by Asst. Prof. VINODKUMAR ASHOK PRADHAN, SMM Murgud, Dist. Kolhapur</a:t>
            </a:r>
            <a:endParaRPr lang="en-I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4BB86-C3F3-42EC-8C9B-47D50DEC1F8D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3734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768947" y="1032935"/>
            <a:ext cx="3597811" cy="496146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dirty="0" smtClean="0">
                <a:solidFill>
                  <a:schemeClr val="bg1"/>
                </a:solidFill>
              </a:rPr>
              <a:t>was </a:t>
            </a:r>
            <a:r>
              <a:rPr lang="en-IN" dirty="0">
                <a:solidFill>
                  <a:schemeClr val="bg1"/>
                </a:solidFill>
              </a:rPr>
              <a:t>an English poet </a:t>
            </a:r>
            <a:endParaRPr lang="en-IN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dirty="0" smtClean="0">
                <a:solidFill>
                  <a:schemeClr val="bg1"/>
                </a:solidFill>
              </a:rPr>
              <a:t>Clergy in </a:t>
            </a:r>
            <a:r>
              <a:rPr lang="en-IN" dirty="0">
                <a:solidFill>
                  <a:schemeClr val="bg1"/>
                </a:solidFill>
              </a:rPr>
              <a:t>the Church of </a:t>
            </a:r>
            <a:r>
              <a:rPr lang="en-IN" dirty="0" smtClean="0">
                <a:solidFill>
                  <a:schemeClr val="bg1"/>
                </a:solidFill>
              </a:rPr>
              <a:t>England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dirty="0" smtClean="0">
                <a:solidFill>
                  <a:schemeClr val="bg1"/>
                </a:solidFill>
              </a:rPr>
              <a:t>Considered the </a:t>
            </a:r>
            <a:r>
              <a:rPr lang="en-IN" dirty="0">
                <a:solidFill>
                  <a:schemeClr val="bg1"/>
                </a:solidFill>
              </a:rPr>
              <a:t>pre-eminent representative of the metaphysical </a:t>
            </a:r>
            <a:r>
              <a:rPr lang="en-IN" dirty="0" smtClean="0">
                <a:solidFill>
                  <a:schemeClr val="bg1"/>
                </a:solidFill>
              </a:rPr>
              <a:t>poets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dirty="0" smtClean="0">
                <a:solidFill>
                  <a:schemeClr val="bg1"/>
                </a:solidFill>
              </a:rPr>
              <a:t>His </a:t>
            </a:r>
            <a:r>
              <a:rPr lang="en-IN" dirty="0">
                <a:solidFill>
                  <a:schemeClr val="bg1"/>
                </a:solidFill>
              </a:rPr>
              <a:t>works are noted for their strong, sensual style and include sonnets, love poems, religious poems, Latin translations, epigrams, elegies, songs, satires and sermons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3017348" y="180593"/>
            <a:ext cx="31550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The Flea (1633)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8" t="13412" r="14554" b="17823"/>
          <a:stretch/>
        </p:blipFill>
        <p:spPr>
          <a:xfrm>
            <a:off x="428893" y="765368"/>
            <a:ext cx="3424842" cy="377849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33369" y="4543865"/>
            <a:ext cx="3420366" cy="8563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Book Antiqua" panose="02040602050305030304" pitchFamily="18" charset="0"/>
              </a:rPr>
              <a:t>JOHN DONNE</a:t>
            </a:r>
          </a:p>
          <a:p>
            <a:pPr algn="ctr"/>
            <a:r>
              <a:rPr lang="en-US" sz="1400" b="1" dirty="0" smtClean="0">
                <a:latin typeface="Book Antiqua" panose="02040602050305030304" pitchFamily="18" charset="0"/>
              </a:rPr>
              <a:t>(B. 22 Jan. 1572– D. 31 March 1631)</a:t>
            </a:r>
            <a:endParaRPr lang="en-IN" sz="1400" b="1" dirty="0">
              <a:latin typeface="Book Antiqua" panose="0204060205030503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Presentation by Asst. Prof. VINODKUMAR ASHOK PRADHAN, SMM Murgud, Dist. Kolhapur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4BB86-C3F3-42EC-8C9B-47D50DEC1F8D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3295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E3DA18C2-75F1-4980-A5F0-165F6F71DE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397</TotalTime>
  <Words>1865</Words>
  <Application>Microsoft Office PowerPoint</Application>
  <PresentationFormat>On-screen Show (4:3)</PresentationFormat>
  <Paragraphs>285</Paragraphs>
  <Slides>22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Aharoni</vt:lpstr>
      <vt:lpstr>Book Antiqua</vt:lpstr>
      <vt:lpstr>Calibri</vt:lpstr>
      <vt:lpstr>Calibri Light</vt:lpstr>
      <vt:lpstr>Century Gothic</vt:lpstr>
      <vt:lpstr>Times New Roman</vt:lpstr>
      <vt:lpstr>Wingdings</vt:lpstr>
      <vt:lpstr>Retrospect</vt:lpstr>
      <vt:lpstr>Sant Gadge Baba Amravati University, Amravati Department of Lifelong Learning and Extention  in collaboration with  Loknayak Bapuji Aney Mahila Mahavidyalaya, Yavatmal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VINODKUMAR</dc:creator>
  <cp:lastModifiedBy>VINODKUMAR</cp:lastModifiedBy>
  <cp:revision>70</cp:revision>
  <dcterms:created xsi:type="dcterms:W3CDTF">2019-08-23T12:03:35Z</dcterms:created>
  <dcterms:modified xsi:type="dcterms:W3CDTF">2020-05-10T06:20:01Z</dcterms:modified>
</cp:coreProperties>
</file>